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42"/>
  </p:notesMasterIdLst>
  <p:sldIdLst>
    <p:sldId id="256" r:id="rId2"/>
    <p:sldId id="257" r:id="rId3"/>
    <p:sldId id="258" r:id="rId4"/>
    <p:sldId id="296" r:id="rId5"/>
    <p:sldId id="297" r:id="rId6"/>
    <p:sldId id="298" r:id="rId7"/>
    <p:sldId id="299" r:id="rId8"/>
    <p:sldId id="300" r:id="rId9"/>
    <p:sldId id="301" r:id="rId10"/>
    <p:sldId id="302" r:id="rId11"/>
    <p:sldId id="259"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31" r:id="rId34"/>
    <p:sldId id="324" r:id="rId35"/>
    <p:sldId id="330" r:id="rId36"/>
    <p:sldId id="325" r:id="rId37"/>
    <p:sldId id="326" r:id="rId38"/>
    <p:sldId id="327" r:id="rId39"/>
    <p:sldId id="328" r:id="rId40"/>
    <p:sldId id="329" r:id="rId4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7032634-48C8-4928-81BF-EC526BE4348E}" type="datetimeFigureOut">
              <a:rPr lang="ar-SA" smtClean="0"/>
              <a:pPr/>
              <a:t>18/11/1434</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0DEFAAA-54E3-4BA4-B79F-254CDD166ECD}" type="slidenum">
              <a:rPr lang="ar-SA" smtClean="0"/>
              <a:pPr/>
              <a:t>‹#›</a:t>
            </a:fld>
            <a:endParaRPr lang="ar-SA"/>
          </a:p>
        </p:txBody>
      </p:sp>
    </p:spTree>
    <p:extLst>
      <p:ext uri="{BB962C8B-B14F-4D97-AF65-F5344CB8AC3E}">
        <p14:creationId xmlns:p14="http://schemas.microsoft.com/office/powerpoint/2010/main" xmlns="" val="3556361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B530A73C-79DD-4EC1-BDF3-573F20EBF6D8}"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404849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D5E86F7C-BE65-47FD-A1C1-E502432D0CE1}"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315539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36362B88-DAA9-453F-B76F-9C95AE5C66AE}"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308435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2B14BC5D-508E-4967-8F77-530E6FCCAA14}"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1859605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E05571-D70A-4497-9EC0-07DCE3D7B8FF}"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106209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E1797696-8160-4F0F-BA5D-E165C8039CD3}" type="datetime1">
              <a:rPr lang="en-US" smtClean="0"/>
              <a:pPr/>
              <a:t>9/22/2013</a:t>
            </a:fld>
            <a:endParaRPr lang="ar-SA"/>
          </a:p>
        </p:txBody>
      </p:sp>
      <p:sp>
        <p:nvSpPr>
          <p:cNvPr id="6" name="Footer Placeholder 5"/>
          <p:cNvSpPr>
            <a:spLocks noGrp="1"/>
          </p:cNvSpPr>
          <p:nvPr>
            <p:ph type="ftr" sz="quarter" idx="11"/>
          </p:nvPr>
        </p:nvSpPr>
        <p:spPr/>
        <p:txBody>
          <a:bodyPr/>
          <a:lstStyle/>
          <a:p>
            <a:r>
              <a:rPr lang="ar-SA" smtClean="0"/>
              <a:t>إعداد د.محمد سعيد الحلبي</a:t>
            </a:r>
            <a:endParaRPr lang="ar-SA"/>
          </a:p>
        </p:txBody>
      </p:sp>
      <p:sp>
        <p:nvSpPr>
          <p:cNvPr id="7" name="Slide Number Placeholder 6"/>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1556342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5960FC1B-563B-4020-9248-F37C8F8C21E9}" type="datetime1">
              <a:rPr lang="en-US" smtClean="0"/>
              <a:pPr/>
              <a:t>9/22/2013</a:t>
            </a:fld>
            <a:endParaRPr lang="ar-SA"/>
          </a:p>
        </p:txBody>
      </p:sp>
      <p:sp>
        <p:nvSpPr>
          <p:cNvPr id="8" name="Footer Placeholder 7"/>
          <p:cNvSpPr>
            <a:spLocks noGrp="1"/>
          </p:cNvSpPr>
          <p:nvPr>
            <p:ph type="ftr" sz="quarter" idx="11"/>
          </p:nvPr>
        </p:nvSpPr>
        <p:spPr/>
        <p:txBody>
          <a:bodyPr/>
          <a:lstStyle/>
          <a:p>
            <a:r>
              <a:rPr lang="ar-SA" smtClean="0"/>
              <a:t>إعداد د.محمد سعيد الحلبي</a:t>
            </a:r>
            <a:endParaRPr lang="ar-SA"/>
          </a:p>
        </p:txBody>
      </p:sp>
      <p:sp>
        <p:nvSpPr>
          <p:cNvPr id="9" name="Slide Number Placeholder 8"/>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1764900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7F510823-8692-4423-A9B7-0B9CC61A2CD1}" type="datetime1">
              <a:rPr lang="en-US" smtClean="0"/>
              <a:pPr/>
              <a:t>9/22/2013</a:t>
            </a:fld>
            <a:endParaRPr lang="ar-SA"/>
          </a:p>
        </p:txBody>
      </p:sp>
      <p:sp>
        <p:nvSpPr>
          <p:cNvPr id="4" name="Footer Placeholder 3"/>
          <p:cNvSpPr>
            <a:spLocks noGrp="1"/>
          </p:cNvSpPr>
          <p:nvPr>
            <p:ph type="ftr" sz="quarter" idx="11"/>
          </p:nvPr>
        </p:nvSpPr>
        <p:spPr/>
        <p:txBody>
          <a:bodyPr/>
          <a:lstStyle/>
          <a:p>
            <a:r>
              <a:rPr lang="ar-SA" smtClean="0"/>
              <a:t>إعداد د.محمد سعيد الحلبي</a:t>
            </a:r>
            <a:endParaRPr lang="ar-SA"/>
          </a:p>
        </p:txBody>
      </p:sp>
      <p:sp>
        <p:nvSpPr>
          <p:cNvPr id="5" name="Slide Number Placeholder 4"/>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3116442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A4344-F14A-4E1C-BE3A-1B9BBDB8D556}" type="datetime1">
              <a:rPr lang="en-US" smtClean="0"/>
              <a:pPr/>
              <a:t>9/22/2013</a:t>
            </a:fld>
            <a:endParaRPr lang="ar-SA"/>
          </a:p>
        </p:txBody>
      </p:sp>
      <p:sp>
        <p:nvSpPr>
          <p:cNvPr id="3" name="Footer Placeholder 2"/>
          <p:cNvSpPr>
            <a:spLocks noGrp="1"/>
          </p:cNvSpPr>
          <p:nvPr>
            <p:ph type="ftr" sz="quarter" idx="11"/>
          </p:nvPr>
        </p:nvSpPr>
        <p:spPr/>
        <p:txBody>
          <a:bodyPr/>
          <a:lstStyle/>
          <a:p>
            <a:r>
              <a:rPr lang="ar-SA" smtClean="0"/>
              <a:t>إعداد د.محمد سعيد الحلبي</a:t>
            </a:r>
            <a:endParaRPr lang="ar-SA"/>
          </a:p>
        </p:txBody>
      </p:sp>
      <p:sp>
        <p:nvSpPr>
          <p:cNvPr id="4" name="Slide Number Placeholder 3"/>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3055713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511E43-FC1E-4680-9E11-ECB6EEC0A648}" type="datetime1">
              <a:rPr lang="en-US" smtClean="0"/>
              <a:pPr/>
              <a:t>9/22/2013</a:t>
            </a:fld>
            <a:endParaRPr lang="ar-SA"/>
          </a:p>
        </p:txBody>
      </p:sp>
      <p:sp>
        <p:nvSpPr>
          <p:cNvPr id="6" name="Footer Placeholder 5"/>
          <p:cNvSpPr>
            <a:spLocks noGrp="1"/>
          </p:cNvSpPr>
          <p:nvPr>
            <p:ph type="ftr" sz="quarter" idx="11"/>
          </p:nvPr>
        </p:nvSpPr>
        <p:spPr/>
        <p:txBody>
          <a:bodyPr/>
          <a:lstStyle/>
          <a:p>
            <a:r>
              <a:rPr lang="ar-SA" smtClean="0"/>
              <a:t>إعداد د.محمد سعيد الحلبي</a:t>
            </a:r>
            <a:endParaRPr lang="ar-SA"/>
          </a:p>
        </p:txBody>
      </p:sp>
      <p:sp>
        <p:nvSpPr>
          <p:cNvPr id="7" name="Slide Number Placeholder 6"/>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39442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90DE-F32D-4D27-B846-73E343E651DA}" type="datetime1">
              <a:rPr lang="en-US" smtClean="0"/>
              <a:pPr/>
              <a:t>9/22/2013</a:t>
            </a:fld>
            <a:endParaRPr lang="ar-SA"/>
          </a:p>
        </p:txBody>
      </p:sp>
      <p:sp>
        <p:nvSpPr>
          <p:cNvPr id="6" name="Footer Placeholder 5"/>
          <p:cNvSpPr>
            <a:spLocks noGrp="1"/>
          </p:cNvSpPr>
          <p:nvPr>
            <p:ph type="ftr" sz="quarter" idx="11"/>
          </p:nvPr>
        </p:nvSpPr>
        <p:spPr/>
        <p:txBody>
          <a:bodyPr/>
          <a:lstStyle/>
          <a:p>
            <a:r>
              <a:rPr lang="ar-SA" smtClean="0"/>
              <a:t>إعداد د.محمد سعيد الحلبي</a:t>
            </a:r>
            <a:endParaRPr lang="ar-SA"/>
          </a:p>
        </p:txBody>
      </p:sp>
      <p:sp>
        <p:nvSpPr>
          <p:cNvPr id="7" name="Slide Number Placeholder 6"/>
          <p:cNvSpPr>
            <a:spLocks noGrp="1"/>
          </p:cNvSpPr>
          <p:nvPr>
            <p:ph type="sldNum" sz="quarter" idx="12"/>
          </p:nvPr>
        </p:nvSpPr>
        <p:spPr/>
        <p:txBody>
          <a:body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208273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266786-FC83-4A7A-A759-2C5D93EBF0B3}" type="datetime1">
              <a:rPr lang="en-US" smtClean="0"/>
              <a:pPr/>
              <a:t>9/22/2013</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smtClean="0"/>
              <a:t>إعداد د.محمد سعيد الحلبي</a:t>
            </a:r>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6761105-B34E-4F3D-8523-92A62F90DEF9}" type="slidenum">
              <a:rPr lang="ar-SA" smtClean="0"/>
              <a:pPr/>
              <a:t>‹#›</a:t>
            </a:fld>
            <a:endParaRPr lang="ar-SA"/>
          </a:p>
        </p:txBody>
      </p:sp>
    </p:spTree>
    <p:extLst>
      <p:ext uri="{BB962C8B-B14F-4D97-AF65-F5344CB8AC3E}">
        <p14:creationId xmlns:p14="http://schemas.microsoft.com/office/powerpoint/2010/main" xmlns="" val="1119472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Y" sz="4000" b="1" smtClean="0">
                <a:solidFill>
                  <a:srgbClr val="C00000"/>
                </a:solidFill>
              </a:rPr>
              <a:t>تنمية </a:t>
            </a:r>
            <a:r>
              <a:rPr lang="ar-SA" sz="4000" b="1" smtClean="0">
                <a:solidFill>
                  <a:srgbClr val="C00000"/>
                </a:solidFill>
              </a:rPr>
              <a:t>المهارات </a:t>
            </a:r>
            <a:r>
              <a:rPr lang="ar-SA" sz="4000" b="1" dirty="0">
                <a:solidFill>
                  <a:srgbClr val="C00000"/>
                </a:solidFill>
              </a:rPr>
              <a:t>والقيم الحياتية </a:t>
            </a:r>
            <a:r>
              <a:rPr lang="en-US" sz="4000" b="1" dirty="0">
                <a:solidFill>
                  <a:srgbClr val="C00000"/>
                </a:solidFill>
              </a:rPr>
              <a:t/>
            </a:r>
            <a:br>
              <a:rPr lang="en-US" sz="4000" b="1" dirty="0">
                <a:solidFill>
                  <a:srgbClr val="C00000"/>
                </a:solidFill>
              </a:rPr>
            </a:br>
            <a:r>
              <a:rPr lang="ar-SA" sz="4000" b="1" dirty="0">
                <a:solidFill>
                  <a:srgbClr val="C00000"/>
                </a:solidFill>
              </a:rPr>
              <a:t>في </a:t>
            </a:r>
            <a:r>
              <a:rPr lang="ar-SY" sz="4000" b="1" dirty="0" smtClean="0">
                <a:solidFill>
                  <a:srgbClr val="C00000"/>
                </a:solidFill>
              </a:rPr>
              <a:t>إطار </a:t>
            </a:r>
            <a:r>
              <a:rPr lang="ar-SA" sz="4000" b="1" dirty="0" smtClean="0">
                <a:solidFill>
                  <a:srgbClr val="C00000"/>
                </a:solidFill>
              </a:rPr>
              <a:t>توكيد </a:t>
            </a:r>
            <a:r>
              <a:rPr lang="ar-SA" sz="4000" b="1" dirty="0">
                <a:solidFill>
                  <a:srgbClr val="C00000"/>
                </a:solidFill>
              </a:rPr>
              <a:t>الذات وأسس النجاح </a:t>
            </a:r>
            <a:endParaRPr lang="en-US" sz="4000" b="1" dirty="0">
              <a:solidFill>
                <a:srgbClr val="C00000"/>
              </a:solidFill>
            </a:endParaRPr>
          </a:p>
        </p:txBody>
      </p:sp>
      <p:sp>
        <p:nvSpPr>
          <p:cNvPr id="3" name="Subtitle 2"/>
          <p:cNvSpPr>
            <a:spLocks noGrp="1"/>
          </p:cNvSpPr>
          <p:nvPr>
            <p:ph type="subTitle" idx="1"/>
          </p:nvPr>
        </p:nvSpPr>
        <p:spPr/>
        <p:txBody>
          <a:bodyPr>
            <a:normAutofit fontScale="92500" lnSpcReduction="20000"/>
          </a:bodyPr>
          <a:lstStyle/>
          <a:p>
            <a:r>
              <a:rPr lang="ar-SA" b="1" dirty="0"/>
              <a:t>إعداد</a:t>
            </a:r>
            <a:endParaRPr lang="en-US" dirty="0"/>
          </a:p>
          <a:p>
            <a:r>
              <a:rPr lang="ar-SA" b="1" dirty="0"/>
              <a:t>الدكتور محمد سعيد الحلبي</a:t>
            </a:r>
            <a:endParaRPr lang="en-US" dirty="0"/>
          </a:p>
          <a:p>
            <a:r>
              <a:rPr lang="ar-SA" b="1" dirty="0"/>
              <a:t>مستشار وباحث في التخطيط للتنمية الاقتصادية والاجتماعية</a:t>
            </a:r>
            <a:endParaRPr lang="ar-SA" dirty="0"/>
          </a:p>
        </p:txBody>
      </p:sp>
    </p:spTree>
    <p:extLst>
      <p:ext uri="{BB962C8B-B14F-4D97-AF65-F5344CB8AC3E}">
        <p14:creationId xmlns:p14="http://schemas.microsoft.com/office/powerpoint/2010/main" xmlns="" val="271045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vert="horz" lIns="91440" tIns="45720" rIns="91440" bIns="45720" rtlCol="1" anchor="ctr">
            <a:normAutofit fontScale="90000"/>
          </a:bodyPr>
          <a:lstStyle/>
          <a:p>
            <a:r>
              <a:rPr lang="ar-SA" b="1" dirty="0">
                <a:solidFill>
                  <a:srgbClr val="FF0000"/>
                </a:solidFill>
              </a:rPr>
              <a:t>أولاً- ما هي المهارات التي تعتبر مهارات حياتية؟</a:t>
            </a:r>
            <a:r>
              <a:rPr lang="ar-SA" b="1" u="sng" dirty="0">
                <a:solidFill>
                  <a:srgbClr val="0070C0"/>
                </a:solidFill>
              </a:rPr>
              <a:t/>
            </a:r>
            <a:br>
              <a:rPr lang="ar-SA" b="1" u="sng" dirty="0">
                <a:solidFill>
                  <a:srgbClr val="0070C0"/>
                </a:solidFill>
              </a:rPr>
            </a:br>
            <a:r>
              <a:rPr lang="ar-SA" b="1" u="sng" dirty="0" smtClean="0">
                <a:solidFill>
                  <a:srgbClr val="0070C0"/>
                </a:solidFill>
              </a:rPr>
              <a:t>ج- مهارات </a:t>
            </a:r>
            <a:r>
              <a:rPr lang="ar-SA" b="1" u="sng" dirty="0">
                <a:solidFill>
                  <a:srgbClr val="0070C0"/>
                </a:solidFill>
              </a:rPr>
              <a:t>التعامل وإدارة الذات</a:t>
            </a:r>
            <a:endParaRPr lang="en-US" b="1" u="sng" dirty="0">
              <a:solidFill>
                <a:srgbClr val="0070C0"/>
              </a:solidFill>
            </a:endParaRPr>
          </a:p>
        </p:txBody>
      </p:sp>
      <p:sp>
        <p:nvSpPr>
          <p:cNvPr id="3" name="Content Placeholder 2"/>
          <p:cNvSpPr>
            <a:spLocks noGrp="1"/>
          </p:cNvSpPr>
          <p:nvPr>
            <p:ph idx="1"/>
          </p:nvPr>
        </p:nvSpPr>
        <p:spPr>
          <a:xfrm>
            <a:off x="457200" y="1772816"/>
            <a:ext cx="8229600" cy="4353347"/>
          </a:xfrm>
        </p:spPr>
        <p:txBody>
          <a:bodyPr>
            <a:normAutofit lnSpcReduction="10000"/>
          </a:bodyPr>
          <a:lstStyle/>
          <a:p>
            <a:r>
              <a:rPr lang="ar-SA" b="1" dirty="0">
                <a:solidFill>
                  <a:srgbClr val="00B050"/>
                </a:solidFill>
                <a:latin typeface="Simplified Arabic" pitchFamily="18" charset="-78"/>
                <a:cs typeface="Simplified Arabic" pitchFamily="18" charset="-78"/>
              </a:rPr>
              <a:t>مهارات إدارة المشاعر</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إدارة  امتصاص الغضب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التعامل مع الحزن والقلق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التعامل مع الخسارة، والإساءة، والصدمات المؤلمة</a:t>
            </a:r>
            <a:endParaRPr lang="en-US" dirty="0">
              <a:latin typeface="Simplified Arabic" pitchFamily="18" charset="-78"/>
              <a:cs typeface="Simplified Arabic" pitchFamily="18" charset="-78"/>
            </a:endParaRPr>
          </a:p>
          <a:p>
            <a:r>
              <a:rPr lang="ar-SA" b="1" dirty="0">
                <a:solidFill>
                  <a:srgbClr val="00B050"/>
                </a:solidFill>
                <a:latin typeface="Simplified Arabic" pitchFamily="18" charset="-78"/>
                <a:cs typeface="Simplified Arabic" pitchFamily="18" charset="-78"/>
              </a:rPr>
              <a:t>مهارات إدارة  التعامل مع الضغوط </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إدارة الوقت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التفكير الإيجابي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تقنيات الاسترخاء </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10</a:t>
            </a:fld>
            <a:endParaRPr lang="ar-SA"/>
          </a:p>
        </p:txBody>
      </p:sp>
    </p:spTree>
    <p:extLst>
      <p:ext uri="{BB962C8B-B14F-4D97-AF65-F5344CB8AC3E}">
        <p14:creationId xmlns:p14="http://schemas.microsoft.com/office/powerpoint/2010/main" xmlns="" val="403838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a:bodyPr>
          <a:lstStyle/>
          <a:p>
            <a:r>
              <a:rPr lang="ar-SA" b="1" dirty="0">
                <a:solidFill>
                  <a:srgbClr val="FF0000"/>
                </a:solidFill>
              </a:rPr>
              <a:t>ثانياً- القيم الحياتية أم المهارات الحياتية؟</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ar-SA" dirty="0">
                <a:latin typeface="Simplified Arabic" pitchFamily="18" charset="-78"/>
                <a:cs typeface="Simplified Arabic" pitchFamily="18" charset="-78"/>
              </a:rPr>
              <a:t>قد يحصل الخلط عند البعضِ بين مفهومي المهارة والقيمة؛ لأنهما قد يتداخلان، لاسيما في بعض المفاهيم العامة أو المعنوية؛ كمفهوم التعاون والتعاطف مثلاً، ومن أبرز أسباب ذلك الخلط: دخول القيمة في منظومة بناء المهارة، وكذلك عمومية مفهوم القيمة، كونها دافع القبول لأي عمل يقوم به الإنسان، ومكوناً من مكونات الاتجاه، ومن الأسباب: أيضاً اعتبار القيمة معياراً للحكم على قبول المهارة من عدمه</a:t>
            </a:r>
            <a:r>
              <a:rPr lang="en-US" dirty="0">
                <a:latin typeface="Simplified Arabic" pitchFamily="18" charset="-78"/>
                <a:cs typeface="Simplified Arabic" pitchFamily="18" charset="-78"/>
              </a:rPr>
              <a:t>.</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11</a:t>
            </a:fld>
            <a:endParaRPr lang="ar-SA"/>
          </a:p>
        </p:txBody>
      </p:sp>
    </p:spTree>
    <p:extLst>
      <p:ext uri="{BB962C8B-B14F-4D97-AF65-F5344CB8AC3E}">
        <p14:creationId xmlns:p14="http://schemas.microsoft.com/office/powerpoint/2010/main" xmlns="" val="644152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a:bodyPr>
          <a:lstStyle/>
          <a:p>
            <a:r>
              <a:rPr lang="ar-SA" b="1" dirty="0">
                <a:solidFill>
                  <a:srgbClr val="FF0000"/>
                </a:solidFill>
              </a:rPr>
              <a:t>ثانياً- القيم الحياتية أم المهارات الحياتية؟</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ar-SA" dirty="0">
                <a:solidFill>
                  <a:srgbClr val="00B050"/>
                </a:solidFill>
                <a:latin typeface="Simplified Arabic" pitchFamily="18" charset="-78"/>
                <a:cs typeface="Simplified Arabic" pitchFamily="18" charset="-78"/>
              </a:rPr>
              <a:t>ففي المجال التربوي </a:t>
            </a:r>
            <a:r>
              <a:rPr lang="ar-SA" dirty="0">
                <a:latin typeface="Simplified Arabic" pitchFamily="18" charset="-78"/>
                <a:cs typeface="Simplified Arabic" pitchFamily="18" charset="-78"/>
              </a:rPr>
              <a:t>- على سبيل المثال - نجد أن المجتمع ينظر إلى </a:t>
            </a:r>
            <a:r>
              <a:rPr lang="ar-SA" dirty="0">
                <a:solidFill>
                  <a:schemeClr val="accent6">
                    <a:lumMod val="50000"/>
                  </a:schemeClr>
                </a:solidFill>
                <a:latin typeface="Simplified Arabic" pitchFamily="18" charset="-78"/>
                <a:cs typeface="Simplified Arabic" pitchFamily="18" charset="-78"/>
              </a:rPr>
              <a:t>المعلمين باعتبار أنهم نموذج القيم الأخلاقية والدينية</a:t>
            </a:r>
            <a:r>
              <a:rPr lang="ar-SA" dirty="0">
                <a:latin typeface="Simplified Arabic" pitchFamily="18" charset="-78"/>
                <a:cs typeface="Simplified Arabic" pitchFamily="18" charset="-78"/>
              </a:rPr>
              <a:t>، والذين من خلالهم يمكن أن يتحقق لدى الطلاب الكثير من الأهداف القيمة، لكن هذه النظرة قد تنعكس بالسلب تجاه الاهتمام بالقيم التي يرغب المجتمع أن يغرسها في أبنائه، والسبب في ذلك هو أن ذلك قد يؤدي إلى قناعةِ البعض بأن القيم لا يمكن اكتسابها إلا عن طريق التقليد والمشاهدة فقط، مع أنه من الممكن أن نميز بين القيم التربوية المعرفية والقيمِ الأساسية؛ كالصحة والأمن مثلاً، ومع ذلك تظل قيما تكاملية فيما بينها، لا يمكن أن تنفك عن بعضها البعض من حيث التأثير، فلو فقدت قيمة الصحة أثر ذلك سلباً على قيمة المعرفة، وهذا التأثير ليس فقط على المستوى النظري، بل يتعدى ذلك ليشمل المستوى المهاري</a:t>
            </a:r>
            <a:r>
              <a:rPr lang="en-US" dirty="0">
                <a:latin typeface="Simplified Arabic" pitchFamily="18" charset="-78"/>
                <a:cs typeface="Simplified Arabic" pitchFamily="18" charset="-78"/>
              </a:rPr>
              <a:t>.</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12</a:t>
            </a:fld>
            <a:endParaRPr lang="ar-SA"/>
          </a:p>
        </p:txBody>
      </p:sp>
    </p:spTree>
    <p:extLst>
      <p:ext uri="{BB962C8B-B14F-4D97-AF65-F5344CB8AC3E}">
        <p14:creationId xmlns:p14="http://schemas.microsoft.com/office/powerpoint/2010/main" xmlns="" val="3736699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a:bodyPr>
          <a:lstStyle/>
          <a:p>
            <a:r>
              <a:rPr lang="ar-SA" b="1" dirty="0">
                <a:solidFill>
                  <a:srgbClr val="FF0000"/>
                </a:solidFill>
              </a:rPr>
              <a:t>ثانياً- القيم الحياتية أم المهارات الحياتية؟</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ar-SA" dirty="0">
                <a:latin typeface="Simplified Arabic" pitchFamily="18" charset="-78"/>
                <a:cs typeface="Simplified Arabic" pitchFamily="18" charset="-78"/>
              </a:rPr>
              <a:t>من هنا حصل الاشتباك فيما بين القيم والمهارات، ويمكن أن نحدد للقيمة ثلاثة مستويات متدرجة</a:t>
            </a:r>
            <a:r>
              <a:rPr lang="en-US" dirty="0">
                <a:latin typeface="Simplified Arabic" pitchFamily="18" charset="-78"/>
                <a:cs typeface="Simplified Arabic" pitchFamily="18" charset="-78"/>
              </a:rPr>
              <a:t>:</a:t>
            </a:r>
          </a:p>
          <a:p>
            <a:pPr lvl="0"/>
            <a:r>
              <a:rPr lang="ar-SA" dirty="0">
                <a:solidFill>
                  <a:srgbClr val="00B050"/>
                </a:solidFill>
                <a:latin typeface="Simplified Arabic" pitchFamily="18" charset="-78"/>
                <a:cs typeface="Simplified Arabic" pitchFamily="18" charset="-78"/>
              </a:rPr>
              <a:t>الأول: مستوى التقبل، </a:t>
            </a:r>
            <a:r>
              <a:rPr lang="ar-SA" dirty="0">
                <a:latin typeface="Simplified Arabic" pitchFamily="18" charset="-78"/>
                <a:cs typeface="Simplified Arabic" pitchFamily="18" charset="-78"/>
              </a:rPr>
              <a:t>ومن خلاله يمكن تحديد درجة أهمية القيمة</a:t>
            </a:r>
            <a:r>
              <a:rPr lang="en-US" dirty="0">
                <a:latin typeface="Simplified Arabic" pitchFamily="18" charset="-78"/>
                <a:cs typeface="Simplified Arabic" pitchFamily="18" charset="-78"/>
              </a:rPr>
              <a:t>.</a:t>
            </a:r>
          </a:p>
          <a:p>
            <a:pPr lvl="0"/>
            <a:r>
              <a:rPr lang="ar-SA" dirty="0">
                <a:solidFill>
                  <a:srgbClr val="00B050"/>
                </a:solidFill>
                <a:latin typeface="Simplified Arabic" pitchFamily="18" charset="-78"/>
                <a:cs typeface="Simplified Arabic" pitchFamily="18" charset="-78"/>
              </a:rPr>
              <a:t>الثاني: مستوى التفضيل، </a:t>
            </a:r>
            <a:r>
              <a:rPr lang="ar-SA" dirty="0">
                <a:latin typeface="Simplified Arabic" pitchFamily="18" charset="-78"/>
                <a:cs typeface="Simplified Arabic" pitchFamily="18" charset="-78"/>
              </a:rPr>
              <a:t>ومن خلاله يستطيع الفرد تحديد قيمة معينة وإعطاءها الأهمية المناسبة</a:t>
            </a:r>
            <a:r>
              <a:rPr lang="en-US" dirty="0">
                <a:latin typeface="Simplified Arabic" pitchFamily="18" charset="-78"/>
                <a:cs typeface="Simplified Arabic" pitchFamily="18" charset="-78"/>
              </a:rPr>
              <a:t>.</a:t>
            </a:r>
          </a:p>
          <a:p>
            <a:pPr lvl="0"/>
            <a:r>
              <a:rPr lang="ar-SA" dirty="0">
                <a:solidFill>
                  <a:srgbClr val="00B050"/>
                </a:solidFill>
                <a:latin typeface="Simplified Arabic" pitchFamily="18" charset="-78"/>
                <a:cs typeface="Simplified Arabic" pitchFamily="18" charset="-78"/>
              </a:rPr>
              <a:t>الثالث: مستوى الالتزام، </a:t>
            </a:r>
            <a:r>
              <a:rPr lang="ar-SA" dirty="0">
                <a:latin typeface="Simplified Arabic" pitchFamily="18" charset="-78"/>
                <a:cs typeface="Simplified Arabic" pitchFamily="18" charset="-78"/>
              </a:rPr>
              <a:t>وهو أعلى درجات اليقين، ومنه يشعر الشخص بخطورةِ الخروج عن القيمة؛ لأنه بذلك سوف يكون مخالفاً للمعايير الاجتماعية السائدة</a:t>
            </a:r>
            <a:r>
              <a:rPr lang="en-US" dirty="0">
                <a:latin typeface="Simplified Arabic" pitchFamily="18" charset="-78"/>
                <a:cs typeface="Simplified Arabic" pitchFamily="18" charset="-78"/>
              </a:rPr>
              <a:t>.</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13</a:t>
            </a:fld>
            <a:endParaRPr lang="ar-SA"/>
          </a:p>
        </p:txBody>
      </p:sp>
    </p:spTree>
    <p:extLst>
      <p:ext uri="{BB962C8B-B14F-4D97-AF65-F5344CB8AC3E}">
        <p14:creationId xmlns:p14="http://schemas.microsoft.com/office/powerpoint/2010/main" xmlns="" val="1644094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a:bodyPr>
          <a:lstStyle/>
          <a:p>
            <a:r>
              <a:rPr lang="ar-SA" b="1" dirty="0">
                <a:solidFill>
                  <a:srgbClr val="FF0000"/>
                </a:solidFill>
              </a:rPr>
              <a:t>ثانياً- القيم الحياتية أم المهارات الحياتية؟</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ar-SA" b="1" dirty="0" smtClean="0">
                <a:latin typeface="Simplified Arabic" pitchFamily="18" charset="-78"/>
                <a:cs typeface="Simplified Arabic" pitchFamily="18" charset="-78"/>
              </a:rPr>
              <a:t>القيمة </a:t>
            </a:r>
            <a:r>
              <a:rPr lang="ar-SA" b="1" dirty="0">
                <a:latin typeface="Simplified Arabic" pitchFamily="18" charset="-78"/>
                <a:cs typeface="Simplified Arabic" pitchFamily="18" charset="-78"/>
              </a:rPr>
              <a:t>تختلف عن المهارة في المعنى والأداء؛ حيث إن القيمة تمثل التصور والفلسفة، بينما المهارة يكونها الاتجاه والأداء، إلا أن من أقوى الروابط بينهما: أن الأداء لأي مهارة متى ما كان نابعاً عن قيمة، كان الأداء أكثر إتقاناً وأحسن إخراجاً؛ وذلك لأجل الدافع المكون لحب المهارة</a:t>
            </a:r>
            <a:r>
              <a:rPr lang="en-US" b="1"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14</a:t>
            </a:fld>
            <a:endParaRPr lang="ar-SA"/>
          </a:p>
        </p:txBody>
      </p:sp>
    </p:spTree>
    <p:extLst>
      <p:ext uri="{BB962C8B-B14F-4D97-AF65-F5344CB8AC3E}">
        <p14:creationId xmlns:p14="http://schemas.microsoft.com/office/powerpoint/2010/main" xmlns="" val="2295854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a:bodyPr>
          <a:lstStyle/>
          <a:p>
            <a:r>
              <a:rPr lang="ar-JO" b="1" dirty="0">
                <a:solidFill>
                  <a:srgbClr val="FF0000"/>
                </a:solidFill>
              </a:rPr>
              <a:t>ثالثاً- توكيد الذات واسس النجاح</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ar-JO" dirty="0">
                <a:latin typeface="Simplified Arabic" pitchFamily="18" charset="-78"/>
                <a:cs typeface="Simplified Arabic" pitchFamily="18" charset="-78"/>
              </a:rPr>
              <a:t>النجاح غاية ومبتغى لكل شخص على وجة الارض فكل سعي الانسان  واجتهادة وعملة بهدف تحقيق النجاح بغض النظر عن المجال فمنهم من يرغب بتحقيق النجاح على الصعيد المادي ومنهم على الصعيد العلمي ومنهم على الصعيد العملي واخرون على الصعيد الاجتماعي ومنهم على الصعيد الاقتصادي,,,و .. و وهكذا.... ،  فالنجاح طموح لكل واحد منا...  لماذا ؟ لاننا نكرة الفشل ونرفضة بطبيعتنا التي فطرنا عليها ، ولكن هذا النجاح يحتاج الى مفاتيح وطرق واساليب لابد لكل من يريدة ان يطرقها ويتعرف عليها ابرزها ذاتنا التي بين جنبينا .</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15</a:t>
            </a:fld>
            <a:endParaRPr lang="ar-SA"/>
          </a:p>
        </p:txBody>
      </p:sp>
    </p:spTree>
    <p:extLst>
      <p:ext uri="{BB962C8B-B14F-4D97-AF65-F5344CB8AC3E}">
        <p14:creationId xmlns:p14="http://schemas.microsoft.com/office/powerpoint/2010/main" xmlns="" val="920496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ا- تعريف مفهوم توكيد </a:t>
            </a:r>
            <a:r>
              <a:rPr lang="ar-SA" b="1" dirty="0" smtClean="0">
                <a:solidFill>
                  <a:srgbClr val="0070C0"/>
                </a:solidFill>
              </a:rPr>
              <a:t>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a:bodyPr>
          <a:lstStyle/>
          <a:p>
            <a:r>
              <a:rPr lang="ar-SA" dirty="0" smtClean="0">
                <a:latin typeface="Simplified Arabic" pitchFamily="18" charset="-78"/>
                <a:cs typeface="Simplified Arabic" pitchFamily="18" charset="-78"/>
              </a:rPr>
              <a:t>إن </a:t>
            </a:r>
            <a:r>
              <a:rPr lang="ar-SA" dirty="0">
                <a:latin typeface="Simplified Arabic" pitchFamily="18" charset="-78"/>
                <a:cs typeface="Simplified Arabic" pitchFamily="18" charset="-78"/>
              </a:rPr>
              <a:t>قدرة الشخص على التعبير الملائم " </a:t>
            </a:r>
            <a:r>
              <a:rPr lang="ar-JO" dirty="0">
                <a:latin typeface="Simplified Arabic" pitchFamily="18" charset="-78"/>
                <a:cs typeface="Simplified Arabic" pitchFamily="18" charset="-78"/>
              </a:rPr>
              <a:t>ل</a:t>
            </a:r>
            <a:r>
              <a:rPr lang="ar-SA" dirty="0">
                <a:latin typeface="Simplified Arabic" pitchFamily="18" charset="-78"/>
                <a:cs typeface="Simplified Arabic" pitchFamily="18" charset="-78"/>
              </a:rPr>
              <a:t>فظاً وسلوكاً " عن مشاعره وأفكاره وآرائه ومواقفه تجاه الأشخاص والأحداث والمطالبة بحقوقه دون ظلم أو عدوان ويتركز توكيد الذات على تقدير الذات " أي : رؤية الفرد نفسه وما فيها من قدرات وكفاءات " وتقييم الفرد لتقدير الآخرين له " مدى احترامهم له ومكانته عندهم " فالمتزن يقدر نفسه حق قدرها دون غطرسة، بخلاف المتكبر</a:t>
            </a:r>
            <a:r>
              <a:rPr lang="ar-SA" b="1" dirty="0">
                <a:latin typeface="Simplified Arabic" pitchFamily="18" charset="-78"/>
                <a:cs typeface="Simplified Arabic" pitchFamily="18" charset="-78"/>
              </a:rPr>
              <a:t> الذي ينفخ ذاته ويعطيها منزلة أكبر مما تستحقه،</a:t>
            </a:r>
            <a:r>
              <a:rPr lang="ar-SA" dirty="0">
                <a:latin typeface="Simplified Arabic" pitchFamily="18" charset="-78"/>
                <a:cs typeface="Simplified Arabic" pitchFamily="18" charset="-78"/>
              </a:rPr>
              <a:t> و</a:t>
            </a:r>
            <a:r>
              <a:rPr lang="ar-SA" b="1" dirty="0">
                <a:latin typeface="Simplified Arabic" pitchFamily="18" charset="-78"/>
                <a:cs typeface="Simplified Arabic" pitchFamily="18" charset="-78"/>
              </a:rPr>
              <a:t>المتذلل الذي  يبخس نفسه حقها وينزلها أقل من منزلتها </a:t>
            </a:r>
            <a:r>
              <a:rPr lang="en-US" dirty="0">
                <a:latin typeface="Simplified Arabic" pitchFamily="18" charset="-78"/>
                <a:cs typeface="Simplified Arabic" pitchFamily="18" charset="-78"/>
              </a:rPr>
              <a:t> </a:t>
            </a:r>
            <a:r>
              <a:rPr lang="en-US"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16</a:t>
            </a:fld>
            <a:endParaRPr lang="ar-SA"/>
          </a:p>
        </p:txBody>
      </p:sp>
    </p:spTree>
    <p:extLst>
      <p:ext uri="{BB962C8B-B14F-4D97-AF65-F5344CB8AC3E}">
        <p14:creationId xmlns:p14="http://schemas.microsoft.com/office/powerpoint/2010/main" xmlns="" val="533543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2- </a:t>
            </a:r>
            <a:r>
              <a:rPr lang="ar-SA" b="1" dirty="0" smtClean="0">
                <a:solidFill>
                  <a:srgbClr val="0070C0"/>
                </a:solidFill>
              </a:rPr>
              <a:t>خصائص </a:t>
            </a:r>
            <a:r>
              <a:rPr lang="ar-SA" b="1" dirty="0">
                <a:solidFill>
                  <a:srgbClr val="0070C0"/>
                </a:solidFill>
              </a:rPr>
              <a:t>الشخص المؤكد </a:t>
            </a:r>
            <a:r>
              <a:rPr lang="ar-SA" b="1" dirty="0" smtClean="0">
                <a:solidFill>
                  <a:srgbClr val="0070C0"/>
                </a:solidFill>
              </a:rPr>
              <a:t>لذاته</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a:bodyPr>
          <a:lstStyle/>
          <a:p>
            <a:pPr lvl="1"/>
            <a:r>
              <a:rPr lang="ar-SA" sz="3200" dirty="0" smtClean="0">
                <a:latin typeface="Simplified Arabic" pitchFamily="18" charset="-78"/>
                <a:cs typeface="Simplified Arabic" pitchFamily="18" charset="-78"/>
              </a:rPr>
              <a:t>التوافق </a:t>
            </a:r>
            <a:r>
              <a:rPr lang="ar-SA" sz="3200" dirty="0">
                <a:latin typeface="Simplified Arabic" pitchFamily="18" charset="-78"/>
                <a:cs typeface="Simplified Arabic" pitchFamily="18" charset="-78"/>
              </a:rPr>
              <a:t>بين مشاعره الداخلية وسلوكه الظاهري</a:t>
            </a:r>
            <a:endParaRPr lang="en-US" sz="3200" dirty="0">
              <a:latin typeface="Simplified Arabic" pitchFamily="18" charset="-78"/>
              <a:cs typeface="Simplified Arabic" pitchFamily="18" charset="-78"/>
            </a:endParaRPr>
          </a:p>
          <a:p>
            <a:pPr lvl="1"/>
            <a:r>
              <a:rPr lang="ar-SA" sz="3200" dirty="0">
                <a:latin typeface="Simplified Arabic" pitchFamily="18" charset="-78"/>
                <a:cs typeface="Simplified Arabic" pitchFamily="18" charset="-78"/>
              </a:rPr>
              <a:t>القدرة على إبداء ما لديه من آراء ورغبات بوضوح</a:t>
            </a:r>
            <a:endParaRPr lang="en-US" sz="3200" dirty="0">
              <a:latin typeface="Simplified Arabic" pitchFamily="18" charset="-78"/>
              <a:cs typeface="Simplified Arabic" pitchFamily="18" charset="-78"/>
            </a:endParaRPr>
          </a:p>
          <a:p>
            <a:pPr lvl="1"/>
            <a:r>
              <a:rPr lang="ar-SA" sz="3200" dirty="0">
                <a:latin typeface="Simplified Arabic" pitchFamily="18" charset="-78"/>
                <a:cs typeface="Simplified Arabic" pitchFamily="18" charset="-78"/>
              </a:rPr>
              <a:t>القدرة على الرفض والطلب بأسلوب لبق</a:t>
            </a:r>
            <a:endParaRPr lang="en-US" sz="3200" dirty="0">
              <a:latin typeface="Simplified Arabic" pitchFamily="18" charset="-78"/>
              <a:cs typeface="Simplified Arabic" pitchFamily="18" charset="-78"/>
            </a:endParaRPr>
          </a:p>
          <a:p>
            <a:pPr lvl="1"/>
            <a:r>
              <a:rPr lang="en-US" sz="3200" dirty="0">
                <a:latin typeface="Simplified Arabic" pitchFamily="18" charset="-78"/>
                <a:cs typeface="Simplified Arabic" pitchFamily="18" charset="-78"/>
              </a:rPr>
              <a:t> </a:t>
            </a:r>
            <a:r>
              <a:rPr lang="ar-SA" sz="3200" dirty="0">
                <a:latin typeface="Simplified Arabic" pitchFamily="18" charset="-78"/>
                <a:cs typeface="Simplified Arabic" pitchFamily="18" charset="-78"/>
              </a:rPr>
              <a:t>القدرة على التواصل مع الآخرين بطريقة لبقة، ( التواصل البصري ـ اللفظي )</a:t>
            </a:r>
            <a:endParaRPr lang="en-US" sz="32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17</a:t>
            </a:fld>
            <a:endParaRPr lang="ar-SA"/>
          </a:p>
        </p:txBody>
      </p:sp>
    </p:spTree>
    <p:extLst>
      <p:ext uri="{BB962C8B-B14F-4D97-AF65-F5344CB8AC3E}">
        <p14:creationId xmlns:p14="http://schemas.microsoft.com/office/powerpoint/2010/main" xmlns="" val="1840057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3-ف</a:t>
            </a:r>
            <a:r>
              <a:rPr lang="ar-SA" b="1" dirty="0" smtClean="0">
                <a:solidFill>
                  <a:srgbClr val="0070C0"/>
                </a:solidFill>
              </a:rPr>
              <a:t>وائد </a:t>
            </a:r>
            <a:r>
              <a:rPr lang="ar-SA" b="1" dirty="0">
                <a:solidFill>
                  <a:srgbClr val="0070C0"/>
                </a:solidFill>
              </a:rPr>
              <a:t>السلوك التوكيدي</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a:bodyPr>
          <a:lstStyle/>
          <a:p>
            <a:pPr lvl="1"/>
            <a:r>
              <a:rPr lang="ar-SA" sz="3200" dirty="0" smtClean="0">
                <a:latin typeface="Simplified Arabic" pitchFamily="18" charset="-78"/>
                <a:cs typeface="Simplified Arabic" pitchFamily="18" charset="-78"/>
              </a:rPr>
              <a:t>يولد </a:t>
            </a:r>
            <a:r>
              <a:rPr lang="ar-SA" sz="3200" dirty="0">
                <a:latin typeface="Simplified Arabic" pitchFamily="18" charset="-78"/>
                <a:cs typeface="Simplified Arabic" pitchFamily="18" charset="-78"/>
              </a:rPr>
              <a:t>شعوراً بالراحة النفسية ويمنع تراكم المشاعر السلبية .</a:t>
            </a:r>
            <a:endParaRPr lang="en-US" sz="3200" dirty="0">
              <a:latin typeface="Simplified Arabic" pitchFamily="18" charset="-78"/>
              <a:cs typeface="Simplified Arabic" pitchFamily="18" charset="-78"/>
            </a:endParaRPr>
          </a:p>
          <a:p>
            <a:pPr lvl="1"/>
            <a:r>
              <a:rPr lang="ar-SA" sz="3200" dirty="0">
                <a:latin typeface="Simplified Arabic" pitchFamily="18" charset="-78"/>
                <a:cs typeface="Simplified Arabic" pitchFamily="18" charset="-78"/>
              </a:rPr>
              <a:t> به يحافظ الشخص على حقوقه ومصالحه ويحقق أهدافه.</a:t>
            </a:r>
            <a:endParaRPr lang="en-US" sz="3200" dirty="0">
              <a:latin typeface="Simplified Arabic" pitchFamily="18" charset="-78"/>
              <a:cs typeface="Simplified Arabic" pitchFamily="18" charset="-78"/>
            </a:endParaRPr>
          </a:p>
          <a:p>
            <a:pPr lvl="1"/>
            <a:r>
              <a:rPr lang="en-US" sz="3200" dirty="0">
                <a:latin typeface="Simplified Arabic" pitchFamily="18" charset="-78"/>
                <a:cs typeface="Simplified Arabic" pitchFamily="18" charset="-78"/>
              </a:rPr>
              <a:t> </a:t>
            </a:r>
            <a:r>
              <a:rPr lang="ar-SA" sz="3200" dirty="0">
                <a:latin typeface="Simplified Arabic" pitchFamily="18" charset="-78"/>
                <a:cs typeface="Simplified Arabic" pitchFamily="18" charset="-78"/>
              </a:rPr>
              <a:t>يقوي الثقة بالنفس</a:t>
            </a:r>
            <a:r>
              <a:rPr lang="en-US" sz="3200" dirty="0">
                <a:latin typeface="Simplified Arabic" pitchFamily="18" charset="-78"/>
                <a:cs typeface="Simplified Arabic" pitchFamily="18" charset="-78"/>
              </a:rPr>
              <a:t> .</a:t>
            </a:r>
          </a:p>
          <a:p>
            <a:pPr lvl="1"/>
            <a:r>
              <a:rPr lang="en-US" sz="3200" dirty="0">
                <a:latin typeface="Simplified Arabic" pitchFamily="18" charset="-78"/>
                <a:cs typeface="Simplified Arabic" pitchFamily="18" charset="-78"/>
              </a:rPr>
              <a:t> </a:t>
            </a:r>
            <a:r>
              <a:rPr lang="ar-SA" sz="3200" dirty="0">
                <a:latin typeface="Simplified Arabic" pitchFamily="18" charset="-78"/>
                <a:cs typeface="Simplified Arabic" pitchFamily="18" charset="-78"/>
              </a:rPr>
              <a:t>يعطي انطلاقاً في ميادين الحياة " فكراً وسلوكاً " بعد التخلص من المشاعر السلبية المكبوتة .</a:t>
            </a:r>
            <a:endParaRPr lang="en-US" sz="32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18</a:t>
            </a:fld>
            <a:endParaRPr lang="ar-SA"/>
          </a:p>
        </p:txBody>
      </p:sp>
    </p:spTree>
    <p:extLst>
      <p:ext uri="{BB962C8B-B14F-4D97-AF65-F5344CB8AC3E}">
        <p14:creationId xmlns:p14="http://schemas.microsoft.com/office/powerpoint/2010/main" xmlns="" val="3449525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4-أ</a:t>
            </a:r>
            <a:r>
              <a:rPr lang="ar-SA" b="1" dirty="0" smtClean="0">
                <a:solidFill>
                  <a:srgbClr val="0070C0"/>
                </a:solidFill>
              </a:rPr>
              <a:t>همية </a:t>
            </a:r>
            <a:r>
              <a:rPr lang="ar-SA" b="1" dirty="0">
                <a:solidFill>
                  <a:srgbClr val="0070C0"/>
                </a:solidFill>
              </a:rPr>
              <a:t>تأكيد </a:t>
            </a:r>
            <a:r>
              <a:rPr lang="ar-SA" b="1" dirty="0" smtClean="0">
                <a:solidFill>
                  <a:srgbClr val="0070C0"/>
                </a:solidFill>
              </a:rPr>
              <a:t>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lnSpcReduction="10000"/>
          </a:bodyPr>
          <a:lstStyle/>
          <a:p>
            <a:pPr lvl="0"/>
            <a:r>
              <a:rPr lang="ar-SA" dirty="0" smtClean="0">
                <a:latin typeface="Simplified Arabic" pitchFamily="18" charset="-78"/>
                <a:cs typeface="Simplified Arabic" pitchFamily="18" charset="-78"/>
              </a:rPr>
              <a:t>الدفاع </a:t>
            </a:r>
            <a:r>
              <a:rPr lang="ar-SA" dirty="0">
                <a:latin typeface="Simplified Arabic" pitchFamily="18" charset="-78"/>
                <a:cs typeface="Simplified Arabic" pitchFamily="18" charset="-78"/>
              </a:rPr>
              <a:t>عن الحقوق الشخصية أو المهنية أو غيرها</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التصرف من منطلقات نقاط القوة وليس نقاط الضعف.</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حماية الفرد من أن يكون ضحية لأخطاء الآخرين</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التحرر من مشاعر الذنب غير المعقولة أو تأنيب الذات عند رفضنا لهذه المواقف</a:t>
            </a:r>
            <a:r>
              <a:rPr lang="en-US" dirty="0">
                <a:latin typeface="Simplified Arabic" pitchFamily="18" charset="-78"/>
                <a:cs typeface="Simplified Arabic" pitchFamily="18" charset="-78"/>
              </a:rPr>
              <a:t>.</a:t>
            </a:r>
          </a:p>
          <a:p>
            <a:pPr lvl="0"/>
            <a:r>
              <a:rPr lang="ar-SA" dirty="0">
                <a:latin typeface="Simplified Arabic" pitchFamily="18" charset="-78"/>
                <a:cs typeface="Simplified Arabic" pitchFamily="18" charset="-78"/>
              </a:rPr>
              <a:t>القدرة على اتخاذ قرارات مهمة ، وحاسمة وبسرعة مناسبة وبكفاءة عالية</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الشعور بالإيجابية</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القدرة على قول " لا " عندما أريد أن أقولها .</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19</a:t>
            </a:fld>
            <a:endParaRPr lang="ar-SA"/>
          </a:p>
        </p:txBody>
      </p:sp>
    </p:spTree>
    <p:extLst>
      <p:ext uri="{BB962C8B-B14F-4D97-AF65-F5344CB8AC3E}">
        <p14:creationId xmlns:p14="http://schemas.microsoft.com/office/powerpoint/2010/main" xmlns="" val="195358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solidFill>
                  <a:srgbClr val="FF0000"/>
                </a:solidFill>
              </a:rPr>
              <a:t>أولاً- ما هي المهارات التي تعتبر مهارات حياتية</a:t>
            </a:r>
            <a:r>
              <a:rPr lang="ar-SA" b="1" dirty="0" smtClean="0">
                <a:solidFill>
                  <a:srgbClr val="FF0000"/>
                </a:solidFill>
              </a:rPr>
              <a:t>؟</a:t>
            </a:r>
            <a:endParaRPr lang="ar-SA" dirty="0">
              <a:solidFill>
                <a:srgbClr val="FF0000"/>
              </a:solidFill>
            </a:endParaRPr>
          </a:p>
        </p:txBody>
      </p:sp>
      <p:sp>
        <p:nvSpPr>
          <p:cNvPr id="3" name="Content Placeholder 2"/>
          <p:cNvSpPr>
            <a:spLocks noGrp="1"/>
          </p:cNvSpPr>
          <p:nvPr>
            <p:ph idx="1"/>
          </p:nvPr>
        </p:nvSpPr>
        <p:spPr>
          <a:xfrm>
            <a:off x="0" y="1600200"/>
            <a:ext cx="9144000" cy="4525963"/>
          </a:xfrm>
        </p:spPr>
        <p:txBody>
          <a:bodyPr>
            <a:noAutofit/>
          </a:bodyPr>
          <a:lstStyle/>
          <a:p>
            <a:r>
              <a:rPr lang="ar-SA" sz="2500" b="1" dirty="0">
                <a:latin typeface="Simplified Arabic" pitchFamily="18" charset="-78"/>
                <a:cs typeface="Simplified Arabic" pitchFamily="18" charset="-78"/>
              </a:rPr>
              <a:t>لا توجد قائمة محددة لمهارات الحياة. أما القائمة أدناه فتشتمل على المهارات النفسية الاجتماعية ومهارات العلاقات بين الأشخاص التي تعتبر مهمة بشكل عام. وسوف يتباين اختيار المهارات المختلفة، والتركيز عليها، وفقاً للموضوع وللظروف المحلية (على سبيل المثال، فإن مهارة صُنع القرار يحتمل أن تبرز بقوة في موضوع الوقاية من فيروس نقص المناعة البشرية المكتسب/إيدز، في حين أن مهارة إدارة النزاعات يُمكن أن تكون أكثر بروزاً في برنامج لثقافة السلام). ومع أن القائمة توحي بأن هذه الفئات متميِّزة بعضها عن الآخر، فإن العديد من المهارات يستخدم في آن واحد معاً أثناء التطبيق العملي. على سبيل المثال، فإن مهارة صنع القرار غالباً ما تتضمن مهارة التفكير الناقد ("ما هي خياراتي؟") ومهارة توضيح القيم ("ما هو الشيء المهم بالنسبة لي؟"). وفي نهاية المطاف، فإن التفاعل بين المهارات هو الذي يُنتج المُخرجات السلوكية القوية، ولا سيما عندما يكون هذا النهج مدعوماً باستراتيجيات أُخرى مثل وسائل الإعلام، والسياسات والخدمات الصحية</a:t>
            </a:r>
            <a:r>
              <a:rPr lang="en-US" sz="2500" b="1" dirty="0">
                <a:latin typeface="Simplified Arabic" pitchFamily="18" charset="-78"/>
                <a:cs typeface="Simplified Arabic" pitchFamily="18" charset="-78"/>
              </a:rPr>
              <a:t>. </a:t>
            </a:r>
          </a:p>
        </p:txBody>
      </p:sp>
      <p:sp>
        <p:nvSpPr>
          <p:cNvPr id="4" name="Date Placeholder 3"/>
          <p:cNvSpPr>
            <a:spLocks noGrp="1"/>
          </p:cNvSpPr>
          <p:nvPr>
            <p:ph type="dt" sz="half" idx="10"/>
          </p:nvPr>
        </p:nvSpPr>
        <p:spPr/>
        <p:txBody>
          <a:bodyPr/>
          <a:lstStyle/>
          <a:p>
            <a:fld id="{32A40C22-B5B4-4B64-B6F4-927C7667F7C2}"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a:t>
            </a:fld>
            <a:endParaRPr lang="ar-SA"/>
          </a:p>
        </p:txBody>
      </p:sp>
    </p:spTree>
    <p:extLst>
      <p:ext uri="{BB962C8B-B14F-4D97-AF65-F5344CB8AC3E}">
        <p14:creationId xmlns:p14="http://schemas.microsoft.com/office/powerpoint/2010/main" xmlns="" val="3592769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5-أ</a:t>
            </a:r>
            <a:r>
              <a:rPr lang="ar-SA" b="1" dirty="0" smtClean="0">
                <a:solidFill>
                  <a:srgbClr val="0070C0"/>
                </a:solidFill>
              </a:rPr>
              <a:t>همية </a:t>
            </a:r>
            <a:r>
              <a:rPr lang="ar-SA" b="1" dirty="0">
                <a:solidFill>
                  <a:srgbClr val="0070C0"/>
                </a:solidFill>
              </a:rPr>
              <a:t>تأكيد الذات</a:t>
            </a:r>
            <a:endParaRPr lang="en-US" b="1" dirty="0">
              <a:solidFill>
                <a:srgbClr val="FF0000"/>
              </a:solidFill>
            </a:endParaRPr>
          </a:p>
        </p:txBody>
      </p:sp>
      <p:sp>
        <p:nvSpPr>
          <p:cNvPr id="3" name="Content Placeholder 2"/>
          <p:cNvSpPr>
            <a:spLocks noGrp="1"/>
          </p:cNvSpPr>
          <p:nvPr>
            <p:ph idx="1"/>
          </p:nvPr>
        </p:nvSpPr>
        <p:spPr>
          <a:xfrm>
            <a:off x="0" y="1456184"/>
            <a:ext cx="9108504" cy="4637112"/>
          </a:xfrm>
        </p:spPr>
        <p:txBody>
          <a:bodyPr>
            <a:noAutofit/>
          </a:bodyPr>
          <a:lstStyle/>
          <a:p>
            <a:pPr lvl="0"/>
            <a:r>
              <a:rPr lang="ar-SA" sz="3000" dirty="0">
                <a:latin typeface="Simplified Arabic" pitchFamily="18" charset="-78"/>
                <a:cs typeface="Simplified Arabic" pitchFamily="18" charset="-78"/>
              </a:rPr>
              <a:t>القدرة على مقاومة الضغوط الاجتماعية ، وما تفرضه علينا أحياناً من تصرفات لا تتلاءم مع قيمنا </a:t>
            </a:r>
            <a:r>
              <a:rPr lang="ar-JO" sz="3000" dirty="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lvl="0"/>
            <a:r>
              <a:rPr lang="ar-SA" sz="3000" dirty="0">
                <a:latin typeface="Simplified Arabic" pitchFamily="18" charset="-78"/>
                <a:cs typeface="Simplified Arabic" pitchFamily="18" charset="-78"/>
              </a:rPr>
              <a:t>تنمى مهارة التفاوض </a:t>
            </a:r>
            <a:r>
              <a:rPr lang="ar-JO" sz="3000" dirty="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lvl="0"/>
            <a:r>
              <a:rPr lang="ar-SA" sz="3000" dirty="0">
                <a:latin typeface="Simplified Arabic" pitchFamily="18" charset="-78"/>
                <a:cs typeface="Simplified Arabic" pitchFamily="18" charset="-78"/>
              </a:rPr>
              <a:t>تؤدى إلى الاتصال الفعال ، مما يساعدنا على تكوين علاقات اجتماعية ناجحة .</a:t>
            </a:r>
            <a:endParaRPr lang="en-US" sz="3000" dirty="0">
              <a:latin typeface="Simplified Arabic" pitchFamily="18" charset="-78"/>
              <a:cs typeface="Simplified Arabic" pitchFamily="18" charset="-78"/>
            </a:endParaRPr>
          </a:p>
          <a:p>
            <a:pPr lvl="0"/>
            <a:r>
              <a:rPr lang="ar-SA" sz="3000" dirty="0">
                <a:latin typeface="Simplified Arabic" pitchFamily="18" charset="-78"/>
                <a:cs typeface="Simplified Arabic" pitchFamily="18" charset="-78"/>
              </a:rPr>
              <a:t>تساعدنا على تحقيق أكبر قدر من الفاعلية والنجاح </a:t>
            </a:r>
            <a:r>
              <a:rPr lang="ar-JO" sz="3000" dirty="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lvl="0"/>
            <a:r>
              <a:rPr lang="ar-SA" sz="3000" dirty="0">
                <a:latin typeface="Simplified Arabic" pitchFamily="18" charset="-78"/>
                <a:cs typeface="Simplified Arabic" pitchFamily="18" charset="-78"/>
              </a:rPr>
              <a:t>تساعدنا على تحسين صورة الذات وتحقيق الصحة النفسية </a:t>
            </a:r>
            <a:r>
              <a:rPr lang="ar-JO" sz="3000" dirty="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lvl="0"/>
            <a:r>
              <a:rPr lang="ar-SA" sz="3000" dirty="0">
                <a:latin typeface="Simplified Arabic" pitchFamily="18" charset="-78"/>
                <a:cs typeface="Simplified Arabic" pitchFamily="18" charset="-78"/>
              </a:rPr>
              <a:t>القدرة على تكوين علاقات دافئة ، والتعبير عن المشاعر الإيجابية ومنها مشاعر المحبة والود والإعجاب خلال تعاملنا مع الآخرين ، وفى الأوقات المناسبة</a:t>
            </a:r>
            <a:r>
              <a:rPr lang="en-US" sz="3000" dirty="0">
                <a:latin typeface="Simplified Arabic" pitchFamily="18" charset="-78"/>
                <a:cs typeface="Simplified Arabic" pitchFamily="18" charset="-78"/>
              </a:rPr>
              <a:t> .</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20</a:t>
            </a:fld>
            <a:endParaRPr lang="ar-SA"/>
          </a:p>
        </p:txBody>
      </p:sp>
    </p:spTree>
    <p:extLst>
      <p:ext uri="{BB962C8B-B14F-4D97-AF65-F5344CB8AC3E}">
        <p14:creationId xmlns:p14="http://schemas.microsoft.com/office/powerpoint/2010/main" xmlns="" val="4066807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6-خص</a:t>
            </a:r>
            <a:r>
              <a:rPr lang="ar-SA" b="1" dirty="0" smtClean="0">
                <a:solidFill>
                  <a:srgbClr val="0070C0"/>
                </a:solidFill>
              </a:rPr>
              <a:t>ائص </a:t>
            </a:r>
            <a:r>
              <a:rPr lang="ar-SA" b="1" dirty="0">
                <a:solidFill>
                  <a:srgbClr val="0070C0"/>
                </a:solidFill>
              </a:rPr>
              <a:t>السلوك التوكيدي السليم</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a:bodyPr>
          <a:lstStyle/>
          <a:p>
            <a:pPr marL="0" indent="0">
              <a:buNone/>
            </a:pPr>
            <a:r>
              <a:rPr lang="ar-SA" b="1" dirty="0" smtClean="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lvl="2"/>
            <a:r>
              <a:rPr lang="ar-SA" sz="3200" dirty="0">
                <a:latin typeface="Simplified Arabic" pitchFamily="18" charset="-78"/>
                <a:cs typeface="Simplified Arabic" pitchFamily="18" charset="-78"/>
              </a:rPr>
              <a:t>أنه وسط بين الإذعان للآخرين بغباء وبين التسلط والاعتداء عليهم</a:t>
            </a:r>
            <a:r>
              <a:rPr lang="en-US" sz="3200" dirty="0">
                <a:latin typeface="Simplified Arabic" pitchFamily="18" charset="-78"/>
                <a:cs typeface="Simplified Arabic" pitchFamily="18" charset="-78"/>
              </a:rPr>
              <a:t> .</a:t>
            </a:r>
          </a:p>
          <a:p>
            <a:pPr lvl="2"/>
            <a:r>
              <a:rPr lang="ar-SA" sz="3200" dirty="0">
                <a:latin typeface="Simplified Arabic" pitchFamily="18" charset="-78"/>
                <a:cs typeface="Simplified Arabic" pitchFamily="18" charset="-78"/>
              </a:rPr>
              <a:t> أنه وسط في مراعاة مشاعر الناس وحقوق الذات</a:t>
            </a:r>
            <a:r>
              <a:rPr lang="en-US" sz="3200" dirty="0">
                <a:latin typeface="Simplified Arabic" pitchFamily="18" charset="-78"/>
                <a:cs typeface="Simplified Arabic" pitchFamily="18" charset="-78"/>
              </a:rPr>
              <a:t> .</a:t>
            </a:r>
          </a:p>
          <a:p>
            <a:pPr lvl="2"/>
            <a:r>
              <a:rPr lang="en-US" sz="3200" dirty="0">
                <a:latin typeface="Simplified Arabic" pitchFamily="18" charset="-78"/>
                <a:cs typeface="Simplified Arabic" pitchFamily="18" charset="-78"/>
              </a:rPr>
              <a:t> </a:t>
            </a:r>
            <a:r>
              <a:rPr lang="ar-SA" sz="3200" dirty="0">
                <a:latin typeface="Simplified Arabic" pitchFamily="18" charset="-78"/>
                <a:cs typeface="Simplified Arabic" pitchFamily="18" charset="-78"/>
              </a:rPr>
              <a:t>يتوافق فيه السلوك الظاهري " من أقوال وأفعال " مع الباطن " من مشاعر ومرغبات أفكار</a:t>
            </a:r>
            <a:r>
              <a:rPr lang="en-US" sz="3200" dirty="0">
                <a:latin typeface="Simplified Arabic" pitchFamily="18" charset="-78"/>
                <a:cs typeface="Simplified Arabic" pitchFamily="18" charset="-78"/>
              </a:rPr>
              <a:t> "</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21</a:t>
            </a:fld>
            <a:endParaRPr lang="ar-SA"/>
          </a:p>
        </p:txBody>
      </p:sp>
    </p:spTree>
    <p:extLst>
      <p:ext uri="{BB962C8B-B14F-4D97-AF65-F5344CB8AC3E}">
        <p14:creationId xmlns:p14="http://schemas.microsoft.com/office/powerpoint/2010/main" xmlns="" val="3192756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7- أعراض وعلامات ضعف توكيد </a:t>
            </a:r>
            <a:r>
              <a:rPr lang="ar-SA" b="1" dirty="0" smtClean="0">
                <a:solidFill>
                  <a:srgbClr val="0070C0"/>
                </a:solidFill>
              </a:rPr>
              <a:t>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lnSpcReduction="10000"/>
          </a:bodyPr>
          <a:lstStyle/>
          <a:p>
            <a:pPr lvl="0"/>
            <a:r>
              <a:rPr lang="ar-SA" dirty="0" smtClean="0">
                <a:latin typeface="Simplified Arabic" pitchFamily="18" charset="-78"/>
                <a:cs typeface="Simplified Arabic" pitchFamily="18" charset="-78"/>
              </a:rPr>
              <a:t>الإكثار </a:t>
            </a:r>
            <a:r>
              <a:rPr lang="ar-SA" dirty="0">
                <a:latin typeface="Simplified Arabic" pitchFamily="18" charset="-78"/>
                <a:cs typeface="Simplified Arabic" pitchFamily="18" charset="-78"/>
              </a:rPr>
              <a:t>من الموافقة الظاهرية : نعم _ أبشر _ حاضر</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ضعف القدرة على الرفض المناسب في الوقت المناسب.</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تقديم مشاعر الآخرين على مشاعره وحقوقه.</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كثرة الاعتذار للآخرين عن أمور لاتدعو للاعتذار.</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ضعف القدرة على التعبير عن المشاعر والرغبات والانفعالات.</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ضعف القدرة على إظهار وجهة نظر تخالف آراء الآخرين ورغباتهم.</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ضعف الحزم في اتخاذ القرارات والمضي فيها وتحمل تبعاتها.</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ضعف التواصل البصري بدرجة كبيرة.</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22</a:t>
            </a:fld>
            <a:endParaRPr lang="ar-SA"/>
          </a:p>
        </p:txBody>
      </p:sp>
    </p:spTree>
    <p:extLst>
      <p:ext uri="{BB962C8B-B14F-4D97-AF65-F5344CB8AC3E}">
        <p14:creationId xmlns:p14="http://schemas.microsoft.com/office/powerpoint/2010/main" xmlns="" val="4230498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8-عو</a:t>
            </a:r>
            <a:r>
              <a:rPr lang="ar-SA" b="1" dirty="0" smtClean="0">
                <a:solidFill>
                  <a:srgbClr val="0070C0"/>
                </a:solidFill>
              </a:rPr>
              <a:t>اقب </a:t>
            </a:r>
            <a:r>
              <a:rPr lang="ar-SA" b="1" dirty="0">
                <a:solidFill>
                  <a:srgbClr val="0070C0"/>
                </a:solidFill>
              </a:rPr>
              <a:t>ضعف توكيد </a:t>
            </a:r>
            <a:r>
              <a:rPr lang="ar-SA" b="1" dirty="0" smtClean="0">
                <a:solidFill>
                  <a:srgbClr val="0070C0"/>
                </a:solidFill>
              </a:rPr>
              <a:t>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a:bodyPr>
          <a:lstStyle/>
          <a:p>
            <a:r>
              <a:rPr lang="ar-SA" dirty="0" smtClean="0">
                <a:latin typeface="Simplified Arabic" pitchFamily="18" charset="-78"/>
                <a:cs typeface="Simplified Arabic" pitchFamily="18" charset="-78"/>
              </a:rPr>
              <a:t>تختلف </a:t>
            </a:r>
            <a:r>
              <a:rPr lang="ar-SA" dirty="0">
                <a:latin typeface="Simplified Arabic" pitchFamily="18" charset="-78"/>
                <a:cs typeface="Simplified Arabic" pitchFamily="18" charset="-78"/>
              </a:rPr>
              <a:t>باختلاف الأشخاص والظروف</a:t>
            </a:r>
            <a:r>
              <a:rPr lang="ar-JO" dirty="0">
                <a:latin typeface="Simplified Arabic" pitchFamily="18" charset="-78"/>
                <a:cs typeface="Simplified Arabic" pitchFamily="18" charset="-78"/>
              </a:rPr>
              <a:t>، </a:t>
            </a:r>
            <a:r>
              <a:rPr lang="ar-SA" dirty="0">
                <a:latin typeface="Simplified Arabic" pitchFamily="18" charset="-78"/>
                <a:cs typeface="Simplified Arabic" pitchFamily="18" charset="-78"/>
              </a:rPr>
              <a:t>ولكن كثيراً ما يصاب هؤلاء بإحدى العلل التالية</a:t>
            </a:r>
            <a:r>
              <a:rPr lang="en-US" dirty="0">
                <a:latin typeface="Simplified Arabic" pitchFamily="18" charset="-78"/>
                <a:cs typeface="Simplified Arabic" pitchFamily="18" charset="-78"/>
              </a:rPr>
              <a:t>:</a:t>
            </a:r>
          </a:p>
          <a:p>
            <a:r>
              <a:rPr lang="ar-SA" dirty="0">
                <a:latin typeface="Simplified Arabic" pitchFamily="18" charset="-78"/>
                <a:cs typeface="Simplified Arabic" pitchFamily="18" charset="-78"/>
              </a:rPr>
              <a:t>الاكتئاب - القلق - الرهاب الاجتماعي اضافة الى المضاعفات الاجتماعية والوظيفية والتعليمية ونحو ذل</a:t>
            </a:r>
            <a:r>
              <a:rPr lang="ar-JO" dirty="0">
                <a:latin typeface="Simplified Arabic" pitchFamily="18" charset="-78"/>
                <a:cs typeface="Simplified Arabic" pitchFamily="18" charset="-78"/>
              </a:rPr>
              <a:t>ك.</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23</a:t>
            </a:fld>
            <a:endParaRPr lang="ar-SA"/>
          </a:p>
        </p:txBody>
      </p:sp>
    </p:spTree>
    <p:extLst>
      <p:ext uri="{BB962C8B-B14F-4D97-AF65-F5344CB8AC3E}">
        <p14:creationId xmlns:p14="http://schemas.microsoft.com/office/powerpoint/2010/main" xmlns="" val="2528437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9- عوامل تؤدي لتحطيم تقدير </a:t>
            </a:r>
            <a:r>
              <a:rPr lang="ar-SA" b="1" dirty="0" smtClean="0">
                <a:solidFill>
                  <a:srgbClr val="0070C0"/>
                </a:solidFill>
              </a:rPr>
              <a:t>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fontScale="92500" lnSpcReduction="20000"/>
          </a:bodyPr>
          <a:lstStyle/>
          <a:p>
            <a:pPr lvl="0"/>
            <a:r>
              <a:rPr lang="ar-SA" dirty="0" smtClean="0">
                <a:latin typeface="Simplified Arabic" pitchFamily="18" charset="-78"/>
                <a:cs typeface="Simplified Arabic" pitchFamily="18" charset="-78"/>
              </a:rPr>
              <a:t>عندما </a:t>
            </a:r>
            <a:r>
              <a:rPr lang="ar-SA" dirty="0">
                <a:latin typeface="Simplified Arabic" pitchFamily="18" charset="-78"/>
                <a:cs typeface="Simplified Arabic" pitchFamily="18" charset="-78"/>
              </a:rPr>
              <a:t>تقرر التصديق على تعليقات الآخرين السلبية عنك</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عندما تستغرق في حوار سلبي مع النفس</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 عندما تستغرق في الشعور بالشفقة على الذات</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عندما تلقي باللوم، لما أنت عليه، على الآخرين</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 عندما ترفض الاعتراف بأنك في حاجة للمساعدة عند مواجهة المشكلات المعضلة</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عندما تعاني من الاكتئاب بسبب طول فترة المرض</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 عندما تعاني من إعاقة بدنية</a:t>
            </a:r>
            <a:r>
              <a:rPr lang="en-US" dirty="0">
                <a:latin typeface="Simplified Arabic" pitchFamily="18" charset="-78"/>
                <a:cs typeface="Simplified Arabic" pitchFamily="18" charset="-78"/>
              </a:rPr>
              <a:t>. </a:t>
            </a:r>
          </a:p>
          <a:p>
            <a:pPr lvl="0"/>
            <a:r>
              <a:rPr lang="ar-SA" dirty="0">
                <a:latin typeface="Simplified Arabic" pitchFamily="18" charset="-78"/>
                <a:cs typeface="Simplified Arabic" pitchFamily="18" charset="-78"/>
              </a:rPr>
              <a:t> عندما يسيء المحيطون إليك لفظياً أو نفسياً أو معنوياً أو بدنياً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 عندما تخفق في تحقيق آمال الآخرين فيك فيرونك غير نافع .</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24</a:t>
            </a:fld>
            <a:endParaRPr lang="ar-SA"/>
          </a:p>
        </p:txBody>
      </p:sp>
    </p:spTree>
    <p:extLst>
      <p:ext uri="{BB962C8B-B14F-4D97-AF65-F5344CB8AC3E}">
        <p14:creationId xmlns:p14="http://schemas.microsoft.com/office/powerpoint/2010/main" xmlns="" val="1996535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9- </a:t>
            </a:r>
            <a:r>
              <a:rPr lang="ar-SA" b="1" dirty="0" smtClean="0">
                <a:solidFill>
                  <a:srgbClr val="0070C0"/>
                </a:solidFill>
              </a:rPr>
              <a:t>عوامل تؤدي </a:t>
            </a:r>
            <a:r>
              <a:rPr lang="ar-SA" b="1" dirty="0">
                <a:solidFill>
                  <a:srgbClr val="0070C0"/>
                </a:solidFill>
              </a:rPr>
              <a:t>لتحطيم</a:t>
            </a:r>
            <a:r>
              <a:rPr lang="ar-SA" b="1" dirty="0" smtClean="0">
                <a:solidFill>
                  <a:srgbClr val="0070C0"/>
                </a:solidFill>
              </a:rPr>
              <a:t> </a:t>
            </a:r>
            <a:r>
              <a:rPr lang="ar-SA" b="1" dirty="0">
                <a:solidFill>
                  <a:srgbClr val="0070C0"/>
                </a:solidFill>
              </a:rPr>
              <a:t>تقدير الذات</a:t>
            </a:r>
            <a:endParaRPr lang="en-US" b="1" dirty="0">
              <a:solidFill>
                <a:srgbClr val="FF0000"/>
              </a:solidFill>
            </a:endParaRPr>
          </a:p>
        </p:txBody>
      </p:sp>
      <p:sp>
        <p:nvSpPr>
          <p:cNvPr id="3" name="Content Placeholder 2"/>
          <p:cNvSpPr>
            <a:spLocks noGrp="1"/>
          </p:cNvSpPr>
          <p:nvPr>
            <p:ph idx="1"/>
          </p:nvPr>
        </p:nvSpPr>
        <p:spPr>
          <a:xfrm>
            <a:off x="0" y="1456184"/>
            <a:ext cx="9108504" cy="4637112"/>
          </a:xfrm>
        </p:spPr>
        <p:txBody>
          <a:bodyPr>
            <a:noAutofit/>
          </a:bodyPr>
          <a:lstStyle/>
          <a:p>
            <a:pPr lvl="0"/>
            <a:r>
              <a:rPr lang="ar-SA" sz="2800" dirty="0">
                <a:latin typeface="Simplified Arabic" pitchFamily="18" charset="-78"/>
                <a:cs typeface="Simplified Arabic" pitchFamily="18" charset="-78"/>
              </a:rPr>
              <a:t>عندما تؤمن بضرورة الاعتناء بالآخرين وإسعادهم على حساب نفسك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 عندما يفرق المجتمع بينك وبين الآخرين بناء على النوع أو اللون أو التنشئة.</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 عندما يستغل الآخرون أوجه النقص لديك ذريعة للإساءة إليك وخداعك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 عندما يتعمد شريك حياتك أن يشعرك بالدونية ليسيطر عليك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عندما يستغلك أبنائك لتحقيق تطلعاتهم وتحقيق أحلامهم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عندما تشعر بأنك لا تتحمل الضغوط الناتجة عن رؤية نجاحات الآخرين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عندما تمثل عقدة النقص إحدى سمات عائلتك بحيث تنتقل عبر أجيال العائلة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عندما يوجه إليك اللوم الدائم .</a:t>
            </a:r>
            <a:endParaRPr lang="en-US" sz="2800" dirty="0">
              <a:latin typeface="Simplified Arabic" pitchFamily="18" charset="-78"/>
              <a:cs typeface="Simplified Arabic" pitchFamily="18" charset="-78"/>
            </a:endParaRPr>
          </a:p>
          <a:p>
            <a:pPr lvl="0"/>
            <a:r>
              <a:rPr lang="ar-SA" sz="2800" dirty="0">
                <a:latin typeface="Simplified Arabic" pitchFamily="18" charset="-78"/>
                <a:cs typeface="Simplified Arabic" pitchFamily="18" charset="-78"/>
              </a:rPr>
              <a:t>عندما لا تكون الأمور على ما يرام وتعاني من الضغط .</a:t>
            </a:r>
            <a:endParaRPr lang="en-US" sz="2800"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عندما تسوء أحوالك المالية .</a:t>
            </a:r>
            <a:endParaRPr lang="en-US" sz="28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25</a:t>
            </a:fld>
            <a:endParaRPr lang="ar-SA"/>
          </a:p>
        </p:txBody>
      </p:sp>
    </p:spTree>
    <p:extLst>
      <p:ext uri="{BB962C8B-B14F-4D97-AF65-F5344CB8AC3E}">
        <p14:creationId xmlns:p14="http://schemas.microsoft.com/office/powerpoint/2010/main" xmlns="" val="1516687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10-ع</a:t>
            </a:r>
            <a:r>
              <a:rPr lang="ar-SA" b="1" dirty="0" smtClean="0">
                <a:solidFill>
                  <a:srgbClr val="0070C0"/>
                </a:solidFill>
              </a:rPr>
              <a:t>لامات </a:t>
            </a:r>
            <a:r>
              <a:rPr lang="ar-SA" b="1" dirty="0">
                <a:solidFill>
                  <a:srgbClr val="0070C0"/>
                </a:solidFill>
              </a:rPr>
              <a:t>ضعف الذات</a:t>
            </a:r>
            <a:endParaRPr lang="en-US" b="1" dirty="0">
              <a:solidFill>
                <a:srgbClr val="0070C0"/>
              </a:solidFill>
            </a:endParaRPr>
          </a:p>
        </p:txBody>
      </p:sp>
      <p:sp>
        <p:nvSpPr>
          <p:cNvPr id="3" name="Content Placeholder 2"/>
          <p:cNvSpPr>
            <a:spLocks noGrp="1"/>
          </p:cNvSpPr>
          <p:nvPr>
            <p:ph idx="1"/>
          </p:nvPr>
        </p:nvSpPr>
        <p:spPr>
          <a:xfrm>
            <a:off x="0" y="1484784"/>
            <a:ext cx="9108504" cy="4637112"/>
          </a:xfrm>
        </p:spPr>
        <p:txBody>
          <a:bodyPr>
            <a:noAutofit/>
          </a:bodyPr>
          <a:lstStyle/>
          <a:p>
            <a:pPr lvl="0"/>
            <a:r>
              <a:rPr lang="ar-SA" sz="3100" dirty="0" smtClean="0">
                <a:latin typeface="Simplified Arabic" pitchFamily="18" charset="-78"/>
                <a:cs typeface="Simplified Arabic" pitchFamily="18" charset="-78"/>
              </a:rPr>
              <a:t>الميل </a:t>
            </a:r>
            <a:r>
              <a:rPr lang="ar-SA" sz="3100" dirty="0">
                <a:latin typeface="Simplified Arabic" pitchFamily="18" charset="-78"/>
                <a:cs typeface="Simplified Arabic" pitchFamily="18" charset="-78"/>
              </a:rPr>
              <a:t>إلى موافقة الآخرين ومسايرتهم أغلب الأحوال،</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الإذعان لطلبات الآخرين ورغبتهم ولو على حساب حقوق الشخص وراحته.</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ضعف القدرة على إظهار المشاعر الداخلية والتعبير عنها.</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ضعف القدرة على إبداء الرأي ووجهة النظر.</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الحرص الزائد على مشاعر الآخرين وخشية إزعاجهم.</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ضعف الحزم في اتخاذ القرارات والمضي فيها.</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صعوبة النظر في عيون الآخرين و ضعف نبرات الصوت.</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التواضع الزائد عن حده في مواقف لا يناسب فيها ذلك ( الذلة ).</a:t>
            </a:r>
            <a:endParaRPr lang="en-US" sz="31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26</a:t>
            </a:fld>
            <a:endParaRPr lang="ar-SA"/>
          </a:p>
        </p:txBody>
      </p:sp>
    </p:spTree>
    <p:extLst>
      <p:ext uri="{BB962C8B-B14F-4D97-AF65-F5344CB8AC3E}">
        <p14:creationId xmlns:p14="http://schemas.microsoft.com/office/powerpoint/2010/main" xmlns="" val="720892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11-مف</a:t>
            </a:r>
            <a:r>
              <a:rPr lang="ar-SA" b="1" dirty="0" smtClean="0">
                <a:solidFill>
                  <a:srgbClr val="0070C0"/>
                </a:solidFill>
              </a:rPr>
              <a:t>اهيم  </a:t>
            </a:r>
            <a:r>
              <a:rPr lang="ar-SA" b="1" dirty="0">
                <a:solidFill>
                  <a:srgbClr val="0070C0"/>
                </a:solidFill>
              </a:rPr>
              <a:t>خاطئة حول ضعف توكيد </a:t>
            </a:r>
            <a:r>
              <a:rPr lang="ar-SA" b="1" dirty="0" smtClean="0">
                <a:solidFill>
                  <a:srgbClr val="0070C0"/>
                </a:solidFill>
              </a:rPr>
              <a:t>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rmAutofit lnSpcReduction="10000"/>
          </a:bodyPr>
          <a:lstStyle/>
          <a:p>
            <a:pPr lvl="0"/>
            <a:r>
              <a:rPr lang="ar-SA" dirty="0" smtClean="0">
                <a:latin typeface="Simplified Arabic" pitchFamily="18" charset="-78"/>
                <a:cs typeface="Simplified Arabic" pitchFamily="18" charset="-78"/>
              </a:rPr>
              <a:t>إن </a:t>
            </a:r>
            <a:r>
              <a:rPr lang="ar-SA" dirty="0">
                <a:latin typeface="Simplified Arabic" pitchFamily="18" charset="-78"/>
                <a:cs typeface="Simplified Arabic" pitchFamily="18" charset="-78"/>
              </a:rPr>
              <a:t>هذا هو الحياء المحمود شرعاً والمقبول عرفاً.</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إن هذا من التواضع المطلوب ومن لين الجانب.</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إن هذا من الإيثار ومحبة الآخرين.</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يجب أن أكون محبوباً من الجميع ، مقبولاً عندهم ، معروفاً باللطافة والدماثة.</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يجب أن أقدم رغبات الآخرين ومشاعرهم على رغباتي ومشاعري دائماً.</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يجب أن لا أزعج مشاعر الآخرين أبداً ، وأن لا أجرحها بإبداء مشاعري وآرائي وطلباتي.</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27</a:t>
            </a:fld>
            <a:endParaRPr lang="ar-SA"/>
          </a:p>
        </p:txBody>
      </p:sp>
    </p:spTree>
    <p:extLst>
      <p:ext uri="{BB962C8B-B14F-4D97-AF65-F5344CB8AC3E}">
        <p14:creationId xmlns:p14="http://schemas.microsoft.com/office/powerpoint/2010/main" xmlns="" val="496478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12-</a:t>
            </a:r>
            <a:r>
              <a:rPr lang="ar-SA" b="1" dirty="0" smtClean="0">
                <a:solidFill>
                  <a:srgbClr val="0070C0"/>
                </a:solidFill>
              </a:rPr>
              <a:t>من </a:t>
            </a:r>
            <a:r>
              <a:rPr lang="ar-SA" b="1" dirty="0">
                <a:solidFill>
                  <a:srgbClr val="0070C0"/>
                </a:solidFill>
              </a:rPr>
              <a:t>مظاهر ضعف الذات</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sz="3100" dirty="0" smtClean="0">
                <a:latin typeface="Simplified Arabic" pitchFamily="18" charset="-78"/>
                <a:cs typeface="Simplified Arabic" pitchFamily="18" charset="-78"/>
              </a:rPr>
              <a:t>في </a:t>
            </a:r>
            <a:r>
              <a:rPr lang="ar-SA" sz="3100" dirty="0">
                <a:latin typeface="Simplified Arabic" pitchFamily="18" charset="-78"/>
                <a:cs typeface="Simplified Arabic" pitchFamily="18" charset="-78"/>
              </a:rPr>
              <a:t>السوق يلح البائع على المشتري بشراء بعض السلع التي لا </a:t>
            </a:r>
            <a:r>
              <a:rPr lang="ar-SA" sz="3100" dirty="0" smtClean="0">
                <a:latin typeface="Simplified Arabic" pitchFamily="18" charset="-78"/>
                <a:cs typeface="Simplified Arabic" pitchFamily="18" charset="-78"/>
              </a:rPr>
              <a:t>يرغبها، </a:t>
            </a:r>
            <a:r>
              <a:rPr lang="ar-SA" sz="3100" dirty="0">
                <a:latin typeface="Simplified Arabic" pitchFamily="18" charset="-78"/>
                <a:cs typeface="Simplified Arabic" pitchFamily="18" charset="-78"/>
              </a:rPr>
              <a:t>فيقوم بشراء ما لا يريده ( ولو كان ثمنه مرتفعاً ) لأجل أنه لا يستطيع أن يبدي عدم رغبته في الشراء ( ضعف القدرة على الرفض ).</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الاستمرار في الاستماع لشخص لا يهمك حديثه وفي وقت ضيق بالنسبة لك   ( لديك مواعيد آخر مثلاً ) فتحرج أن تعتذر منه للانصراف، ( ضعف القدرة على إبداء الرغبة ).</a:t>
            </a:r>
            <a:endParaRPr lang="en-US" sz="3100" dirty="0">
              <a:latin typeface="Simplified Arabic" pitchFamily="18" charset="-78"/>
              <a:cs typeface="Simplified Arabic" pitchFamily="18" charset="-78"/>
            </a:endParaRPr>
          </a:p>
          <a:p>
            <a:pPr lvl="0"/>
            <a:r>
              <a:rPr lang="ar-SA" sz="3100" dirty="0">
                <a:latin typeface="Simplified Arabic" pitchFamily="18" charset="-78"/>
                <a:cs typeface="Simplified Arabic" pitchFamily="18" charset="-78"/>
              </a:rPr>
              <a:t>عند </a:t>
            </a:r>
            <a:r>
              <a:rPr lang="ar-SA" sz="3100" dirty="0" smtClean="0">
                <a:latin typeface="Simplified Arabic" pitchFamily="18" charset="-78"/>
                <a:cs typeface="Simplified Arabic" pitchFamily="18" charset="-78"/>
              </a:rPr>
              <a:t>الاستدانة، </a:t>
            </a:r>
            <a:r>
              <a:rPr lang="ar-SA" sz="3100" dirty="0">
                <a:latin typeface="Simplified Arabic" pitchFamily="18" charset="-78"/>
                <a:cs typeface="Simplified Arabic" pitchFamily="18" charset="-78"/>
              </a:rPr>
              <a:t>يلح المستدين على الطرف الآخر بإقراضه مبلغاً قد يكون كبيراً </a:t>
            </a:r>
            <a:r>
              <a:rPr lang="ar-SA" sz="3100" dirty="0" smtClean="0">
                <a:latin typeface="Simplified Arabic" pitchFamily="18" charset="-78"/>
                <a:cs typeface="Simplified Arabic" pitchFamily="18" charset="-78"/>
              </a:rPr>
              <a:t>أوهو </a:t>
            </a:r>
            <a:r>
              <a:rPr lang="ar-SA" sz="3100" dirty="0">
                <a:latin typeface="Simplified Arabic" pitchFamily="18" charset="-78"/>
                <a:cs typeface="Simplified Arabic" pitchFamily="18" charset="-78"/>
              </a:rPr>
              <a:t>في حاجته فيقرضه وهو كاره </a:t>
            </a:r>
            <a:r>
              <a:rPr lang="ar-SA" sz="3100" dirty="0" smtClean="0">
                <a:latin typeface="Simplified Arabic" pitchFamily="18" charset="-78"/>
                <a:cs typeface="Simplified Arabic" pitchFamily="18" charset="-78"/>
              </a:rPr>
              <a:t>(ضعف </a:t>
            </a:r>
            <a:r>
              <a:rPr lang="ar-SA" sz="3100" dirty="0">
                <a:latin typeface="Simplified Arabic" pitchFamily="18" charset="-78"/>
                <a:cs typeface="Simplified Arabic" pitchFamily="18" charset="-78"/>
              </a:rPr>
              <a:t>القدرة على </a:t>
            </a:r>
            <a:r>
              <a:rPr lang="ar-SA" sz="3100" dirty="0" smtClean="0">
                <a:latin typeface="Simplified Arabic" pitchFamily="18" charset="-78"/>
                <a:cs typeface="Simplified Arabic" pitchFamily="18" charset="-78"/>
              </a:rPr>
              <a:t>الاعتذار).</a:t>
            </a:r>
            <a:endParaRPr lang="en-US" sz="31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28</a:t>
            </a:fld>
            <a:endParaRPr lang="ar-SA"/>
          </a:p>
        </p:txBody>
      </p:sp>
    </p:spTree>
    <p:extLst>
      <p:ext uri="{BB962C8B-B14F-4D97-AF65-F5344CB8AC3E}">
        <p14:creationId xmlns:p14="http://schemas.microsoft.com/office/powerpoint/2010/main" xmlns="" val="1910337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12- من مظاهر ضعف الذات</a:t>
            </a:r>
            <a:endParaRPr lang="en-US" b="1" dirty="0">
              <a:solidFill>
                <a:srgbClr val="FF0000"/>
              </a:solidFill>
            </a:endParaRPr>
          </a:p>
        </p:txBody>
      </p:sp>
      <p:sp>
        <p:nvSpPr>
          <p:cNvPr id="3" name="Content Placeholder 2"/>
          <p:cNvSpPr>
            <a:spLocks noGrp="1"/>
          </p:cNvSpPr>
          <p:nvPr>
            <p:ph idx="1"/>
          </p:nvPr>
        </p:nvSpPr>
        <p:spPr>
          <a:xfrm>
            <a:off x="0" y="1600200"/>
            <a:ext cx="9108504" cy="4637112"/>
          </a:xfrm>
        </p:spPr>
        <p:txBody>
          <a:bodyPr>
            <a:normAutofit/>
          </a:bodyPr>
          <a:lstStyle/>
          <a:p>
            <a:pPr lvl="0"/>
            <a:r>
              <a:rPr lang="ar-SA" dirty="0">
                <a:latin typeface="Simplified Arabic" pitchFamily="18" charset="-78"/>
                <a:cs typeface="Simplified Arabic" pitchFamily="18" charset="-78"/>
              </a:rPr>
              <a:t>شخص يتحمل أعباء ( وظيفة أو مهمة اجتماعية ) فوق طاقته وليست واجبة عليه ولا يريدها ولا يستطيع إبداء رأيه في ذلك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التنازل عن بعض القيم و المبادئ المهنية خجلاً من شخص أو أشخاص ما.</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شخص يطلب منك الهاتف الجوال ليكلم مكالمة خارجية فتعطيه إياه وأنت تعلم أنه سيطيل ولن يراعي مشاعرك.</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29</a:t>
            </a:fld>
            <a:endParaRPr lang="ar-SA"/>
          </a:p>
        </p:txBody>
      </p:sp>
    </p:spTree>
    <p:extLst>
      <p:ext uri="{BB962C8B-B14F-4D97-AF65-F5344CB8AC3E}">
        <p14:creationId xmlns:p14="http://schemas.microsoft.com/office/powerpoint/2010/main" xmlns="" val="325445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fontScale="90000"/>
          </a:bodyPr>
          <a:lstStyle/>
          <a:p>
            <a:r>
              <a:rPr lang="ar-SA" b="1" dirty="0">
                <a:solidFill>
                  <a:srgbClr val="FF0000"/>
                </a:solidFill>
              </a:rPr>
              <a:t>أولاً- ما هي المهارات التي تعتبر مهارات حياتية؟</a:t>
            </a:r>
            <a:r>
              <a:rPr lang="ar-SA" b="1" u="sng" dirty="0" smtClean="0">
                <a:solidFill>
                  <a:srgbClr val="0070C0"/>
                </a:solidFill>
              </a:rPr>
              <a:t/>
            </a:r>
            <a:br>
              <a:rPr lang="ar-SA" b="1" u="sng" dirty="0" smtClean="0">
                <a:solidFill>
                  <a:srgbClr val="0070C0"/>
                </a:solidFill>
              </a:rPr>
            </a:br>
            <a:r>
              <a:rPr lang="ar-SA" b="1" u="sng" dirty="0" smtClean="0">
                <a:solidFill>
                  <a:srgbClr val="0070C0"/>
                </a:solidFill>
              </a:rPr>
              <a:t>مهارات </a:t>
            </a:r>
            <a:r>
              <a:rPr lang="ar-SA" b="1" u="sng" dirty="0">
                <a:solidFill>
                  <a:srgbClr val="0070C0"/>
                </a:solidFill>
              </a:rPr>
              <a:t>التواصل والعلاقات بين الأشخاص</a:t>
            </a:r>
            <a:endParaRPr lang="en-US" dirty="0">
              <a:solidFill>
                <a:srgbClr val="0070C0"/>
              </a:solidFill>
            </a:endParaRPr>
          </a:p>
        </p:txBody>
      </p:sp>
      <p:sp>
        <p:nvSpPr>
          <p:cNvPr id="3" name="Content Placeholder 2"/>
          <p:cNvSpPr>
            <a:spLocks noGrp="1"/>
          </p:cNvSpPr>
          <p:nvPr>
            <p:ph idx="1"/>
          </p:nvPr>
        </p:nvSpPr>
        <p:spPr/>
        <p:txBody>
          <a:bodyPr>
            <a:normAutofit/>
          </a:bodyPr>
          <a:lstStyle/>
          <a:p>
            <a:r>
              <a:rPr lang="ar-SA" sz="3600" b="1" dirty="0">
                <a:solidFill>
                  <a:srgbClr val="00B050"/>
                </a:solidFill>
                <a:latin typeface="Simplified Arabic" pitchFamily="18" charset="-78"/>
                <a:cs typeface="Simplified Arabic" pitchFamily="18" charset="-78"/>
              </a:rPr>
              <a:t>مهارات التواصل الخاصة بالعلاقات بين </a:t>
            </a:r>
            <a:r>
              <a:rPr lang="ar-SA" sz="3600" b="1" dirty="0" smtClean="0">
                <a:solidFill>
                  <a:srgbClr val="00B050"/>
                </a:solidFill>
                <a:latin typeface="Simplified Arabic" pitchFamily="18" charset="-78"/>
                <a:cs typeface="Simplified Arabic" pitchFamily="18" charset="-78"/>
              </a:rPr>
              <a:t>الأشخاص</a:t>
            </a:r>
          </a:p>
          <a:p>
            <a:pPr lvl="0"/>
            <a:r>
              <a:rPr lang="ar-SA" sz="3600" dirty="0">
                <a:latin typeface="Simplified Arabic" pitchFamily="18" charset="-78"/>
                <a:cs typeface="Simplified Arabic" pitchFamily="18" charset="-78"/>
              </a:rPr>
              <a:t>التواصل اللفظي/غير اللفظي </a:t>
            </a:r>
            <a:endParaRPr lang="en-US" sz="3600" dirty="0">
              <a:latin typeface="Simplified Arabic" pitchFamily="18" charset="-78"/>
              <a:cs typeface="Simplified Arabic" pitchFamily="18" charset="-78"/>
            </a:endParaRPr>
          </a:p>
          <a:p>
            <a:pPr lvl="0"/>
            <a:r>
              <a:rPr lang="ar-SA" sz="3600" dirty="0">
                <a:latin typeface="Simplified Arabic" pitchFamily="18" charset="-78"/>
                <a:cs typeface="Simplified Arabic" pitchFamily="18" charset="-78"/>
              </a:rPr>
              <a:t>الإصغاء  الجيد </a:t>
            </a:r>
            <a:endParaRPr lang="en-US" sz="3600" dirty="0">
              <a:latin typeface="Simplified Arabic" pitchFamily="18" charset="-78"/>
              <a:cs typeface="Simplified Arabic" pitchFamily="18" charset="-78"/>
            </a:endParaRPr>
          </a:p>
          <a:p>
            <a:pPr lvl="0"/>
            <a:r>
              <a:rPr lang="ar-SA" sz="3600" dirty="0">
                <a:latin typeface="Simplified Arabic" pitchFamily="18" charset="-78"/>
                <a:cs typeface="Simplified Arabic" pitchFamily="18" charset="-78"/>
              </a:rPr>
              <a:t>التعبير عن المشاعر، وإبداء الملاحظات والتعليقات (من دون توجيه اللوم)، وتلقي الملاحظات </a:t>
            </a:r>
            <a:r>
              <a:rPr lang="ar-SA" sz="3600" dirty="0" smtClean="0">
                <a:latin typeface="Simplified Arabic" pitchFamily="18" charset="-78"/>
                <a:cs typeface="Simplified Arabic" pitchFamily="18" charset="-78"/>
              </a:rPr>
              <a:t>والتعليقات</a:t>
            </a:r>
            <a:endParaRPr lang="en-US" sz="36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a:t>
            </a:fld>
            <a:endParaRPr lang="ar-SA"/>
          </a:p>
        </p:txBody>
      </p:sp>
    </p:spTree>
    <p:extLst>
      <p:ext uri="{BB962C8B-B14F-4D97-AF65-F5344CB8AC3E}">
        <p14:creationId xmlns:p14="http://schemas.microsoft.com/office/powerpoint/2010/main" xmlns="" val="2917359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sz="3600" b="1" dirty="0">
                <a:solidFill>
                  <a:srgbClr val="0070C0"/>
                </a:solidFill>
              </a:rPr>
              <a:t>13- التدريب على السلوك التوكيدي ( بإشراف المختصين النفسيين</a:t>
            </a:r>
            <a:r>
              <a:rPr lang="ar-SA" sz="3600" b="1" dirty="0" smtClean="0">
                <a:solidFill>
                  <a:srgbClr val="0070C0"/>
                </a:solidFill>
              </a:rPr>
              <a:t>)</a:t>
            </a:r>
            <a:endParaRPr lang="en-US" sz="3600"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sz="2400" dirty="0" smtClean="0">
                <a:latin typeface="Simplified Arabic" pitchFamily="18" charset="-78"/>
                <a:cs typeface="Simplified Arabic" pitchFamily="18" charset="-78"/>
              </a:rPr>
              <a:t>وضع مدرج للسلوك التوكيدي المراد (من واقع حياة الشخص) ، يبدأ فيه بالأهون ثم الأشد منه</a:t>
            </a:r>
            <a:r>
              <a:rPr lang="ar-JO" sz="2400" dirty="0" smtClean="0">
                <a:latin typeface="Simplified Arabic" pitchFamily="18" charset="-78"/>
                <a:cs typeface="Simplified Arabic" pitchFamily="18" charset="-78"/>
              </a:rPr>
              <a:t>.</a:t>
            </a:r>
            <a:endParaRPr lang="en-US" sz="2400" dirty="0" smtClean="0">
              <a:latin typeface="Simplified Arabic" pitchFamily="18" charset="-78"/>
              <a:cs typeface="Simplified Arabic" pitchFamily="18" charset="-78"/>
            </a:endParaRPr>
          </a:p>
          <a:p>
            <a:pPr lvl="0"/>
            <a:r>
              <a:rPr lang="ar-SA" sz="2400" dirty="0" smtClean="0">
                <a:latin typeface="Simplified Arabic" pitchFamily="18" charset="-78"/>
                <a:cs typeface="Simplified Arabic" pitchFamily="18" charset="-78"/>
              </a:rPr>
              <a:t>التدريب على الجوانب الآتية</a:t>
            </a:r>
            <a:r>
              <a:rPr lang="ar-JO" sz="2400" dirty="0" smtClean="0">
                <a:latin typeface="Simplified Arabic" pitchFamily="18" charset="-78"/>
                <a:cs typeface="Simplified Arabic" pitchFamily="18" charset="-78"/>
              </a:rPr>
              <a:t>:</a:t>
            </a:r>
            <a:endParaRPr lang="ar-SA" sz="2400" dirty="0" smtClean="0">
              <a:latin typeface="Simplified Arabic" pitchFamily="18" charset="-78"/>
              <a:cs typeface="Simplified Arabic" pitchFamily="18" charset="-78"/>
            </a:endParaRPr>
          </a:p>
          <a:p>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أ) التعبير عن الرأي الشخصي بقناعة ورضى ( في الموافقة والمخالفة)</a:t>
            </a:r>
            <a:r>
              <a:rPr lang="ar-JO" sz="2400" dirty="0">
                <a:latin typeface="Simplified Arabic" pitchFamily="18" charset="-78"/>
                <a:cs typeface="Simplified Arabic" pitchFamily="18" charset="-78"/>
              </a:rPr>
              <a:t>.</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(ب) التعود على الرفض بأسلوب مناسب ( تؤكد مرادك دون ظلم غيرك) مثل : آسف لا أستطيع - عفواً لا أريد - لا لا أقدر</a:t>
            </a:r>
            <a:r>
              <a:rPr lang="ar-JO" sz="2400" dirty="0">
                <a:latin typeface="Simplified Arabic" pitchFamily="18" charset="-78"/>
                <a:cs typeface="Simplified Arabic" pitchFamily="18" charset="-78"/>
              </a:rPr>
              <a:t>.</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(ج) التعبير عن المشاعر والعواطف الداخلية يصدق ووضوح ، مثل : أشعر بعدم ارتياح لهذا الأمر - هذا لا يعجبني</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(د) التعود على استخدام ضمير المتكلم (دون مبالغة) مثل "أشعر" بدل قولك "الواحد يشعر </a:t>
            </a:r>
            <a:r>
              <a:rPr lang="ar-JO" sz="2400" dirty="0">
                <a:latin typeface="Simplified Arabic" pitchFamily="18" charset="-78"/>
                <a:cs typeface="Simplified Arabic" pitchFamily="18" charset="-78"/>
              </a:rPr>
              <a:t>.....</a:t>
            </a:r>
            <a:r>
              <a:rPr lang="ar-SA" sz="2400" dirty="0">
                <a:latin typeface="Simplified Arabic" pitchFamily="18" charset="-78"/>
                <a:cs typeface="Simplified Arabic" pitchFamily="18" charset="-78"/>
              </a:rPr>
              <a:t>" ، " أنا لا أرضى ذلك" بدل قولك "الشخص لا يرضى ذلك"</a:t>
            </a:r>
            <a:r>
              <a:rPr lang="ar-JO" sz="2400" dirty="0">
                <a:latin typeface="Simplified Arabic" pitchFamily="18" charset="-78"/>
                <a:cs typeface="Simplified Arabic" pitchFamily="18" charset="-78"/>
              </a:rPr>
              <a:t>.</a:t>
            </a:r>
            <a:endParaRPr lang="en-US" sz="2400" dirty="0">
              <a:latin typeface="Simplified Arabic" pitchFamily="18" charset="-78"/>
              <a:cs typeface="Simplified Arabic" pitchFamily="18" charset="-78"/>
            </a:endParaRPr>
          </a:p>
          <a:p>
            <a:r>
              <a:rPr lang="ar-SA" sz="2400" dirty="0">
                <a:latin typeface="Simplified Arabic" pitchFamily="18" charset="-78"/>
                <a:cs typeface="Simplified Arabic" pitchFamily="18" charset="-78"/>
              </a:rPr>
              <a:t>(هـ) التدريب على التعبير البدائي الملائم: التواصل البصري ، وضوح الصوت ( نبراته ـ عبارته ) ، الجلسة والوقفة والمشية وحركات اليدين والرأس ( تخدم الأسلوب التوكيدي </a:t>
            </a:r>
            <a:r>
              <a:rPr lang="ar-SA" sz="2400" dirty="0" smtClean="0">
                <a:latin typeface="Simplified Arabic" pitchFamily="18" charset="-78"/>
                <a:cs typeface="Simplified Arabic" pitchFamily="18" charset="-78"/>
              </a:rPr>
              <a:t>) </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30</a:t>
            </a:fld>
            <a:endParaRPr lang="ar-SA"/>
          </a:p>
        </p:txBody>
      </p:sp>
    </p:spTree>
    <p:extLst>
      <p:ext uri="{BB962C8B-B14F-4D97-AF65-F5344CB8AC3E}">
        <p14:creationId xmlns:p14="http://schemas.microsoft.com/office/powerpoint/2010/main" xmlns="" val="23668565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964488" cy="1143000"/>
          </a:xfrm>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sz="3600" b="1" dirty="0">
                <a:solidFill>
                  <a:srgbClr val="0070C0"/>
                </a:solidFill>
              </a:rPr>
              <a:t>13- التدريب على السلوك التوكيدي ( بإشراف المختصين النفسيين)</a:t>
            </a:r>
            <a:endParaRPr lang="en-US" sz="3600" b="1" dirty="0">
              <a:solidFill>
                <a:srgbClr val="FF000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dirty="0">
                <a:latin typeface="Simplified Arabic" pitchFamily="18" charset="-78"/>
                <a:cs typeface="Simplified Arabic" pitchFamily="18" charset="-78"/>
              </a:rPr>
              <a:t>التكرار والإعادة حتى الإتقان وتطبيق ذلك في الواقع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التدرج في الأسلوب التوكيدي كالبدء بالتوكيد الأخف ( الذي يحقق المراد بأدنى ثمن نفسي) حسب الموقف دون الوصول إلى الظلم والعدوان.</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31</a:t>
            </a:fld>
            <a:endParaRPr lang="ar-SA"/>
          </a:p>
        </p:txBody>
      </p:sp>
    </p:spTree>
    <p:extLst>
      <p:ext uri="{BB962C8B-B14F-4D97-AF65-F5344CB8AC3E}">
        <p14:creationId xmlns:p14="http://schemas.microsoft.com/office/powerpoint/2010/main" xmlns="" val="1548036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14- كيف تؤكد ذاتك ؟ ( مهارات تأكيد الذات</a:t>
            </a:r>
            <a:r>
              <a:rPr lang="en-US" b="1" dirty="0">
                <a:solidFill>
                  <a:srgbClr val="0070C0"/>
                </a:solidFill>
              </a:rPr>
              <a:t>(</a:t>
            </a:r>
            <a:r>
              <a:rPr lang="ar-SA" b="1" dirty="0">
                <a:solidFill>
                  <a:srgbClr val="0070C0"/>
                </a:solidFill>
              </a:rPr>
              <a:t> </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dirty="0" smtClean="0">
                <a:latin typeface="Simplified Arabic" pitchFamily="18" charset="-78"/>
                <a:cs typeface="Simplified Arabic" pitchFamily="18" charset="-78"/>
              </a:rPr>
              <a:t>حدد </a:t>
            </a:r>
            <a:r>
              <a:rPr lang="ar-SA" dirty="0">
                <a:latin typeface="Simplified Arabic" pitchFamily="18" charset="-78"/>
                <a:cs typeface="Simplified Arabic" pitchFamily="18" charset="-78"/>
              </a:rPr>
              <a:t>الأسباب والدوافع التى تحثك على تعلم مهارة تأكيد الذات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تعرف على أسلوبك فى التعامل مع الناس </a:t>
            </a:r>
            <a:r>
              <a:rPr lang="ar-SA" b="1"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حدد المواقف والأشخاص </a:t>
            </a:r>
            <a:r>
              <a:rPr lang="ar-SA" b="1"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صف المشكلة جيداً </a:t>
            </a:r>
            <a:r>
              <a:rPr lang="ar-SA" b="1"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رتب المواقف والأشخاص التى تشعر من خلالهما بنقص تأكيد الذات حسب أهميتها بالنسبة لك .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درب نفسك على الثقة بالنفس.</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الممارسة الفعلية للسلوك التوكيدى </a:t>
            </a:r>
            <a:r>
              <a:rPr lang="en-US"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32</a:t>
            </a:fld>
            <a:endParaRPr lang="ar-SA"/>
          </a:p>
        </p:txBody>
      </p:sp>
    </p:spTree>
    <p:extLst>
      <p:ext uri="{BB962C8B-B14F-4D97-AF65-F5344CB8AC3E}">
        <p14:creationId xmlns:p14="http://schemas.microsoft.com/office/powerpoint/2010/main" xmlns="" val="2021219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14- كيف تؤكد ذاتك ؟ ( مهارات تأكيد الذات</a:t>
            </a:r>
            <a:r>
              <a:rPr lang="en-US" b="1" dirty="0">
                <a:solidFill>
                  <a:srgbClr val="0070C0"/>
                </a:solidFill>
              </a:rPr>
              <a:t>(</a:t>
            </a:r>
            <a:r>
              <a:rPr lang="ar-SA" b="1" dirty="0">
                <a:solidFill>
                  <a:srgbClr val="0070C0"/>
                </a:solidFill>
              </a:rPr>
              <a:t> </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dirty="0" smtClean="0">
                <a:latin typeface="Simplified Arabic" pitchFamily="18" charset="-78"/>
                <a:cs typeface="Simplified Arabic" pitchFamily="18" charset="-78"/>
              </a:rPr>
              <a:t>عبر عن أفكارك وطلباتك </a:t>
            </a:r>
            <a:r>
              <a:rPr lang="ar-SA" b="1" dirty="0" smtClean="0">
                <a:latin typeface="Simplified Arabic" pitchFamily="18" charset="-78"/>
                <a:cs typeface="Simplified Arabic" pitchFamily="18" charset="-78"/>
              </a:rPr>
              <a:t>.</a:t>
            </a:r>
            <a:endParaRPr lang="en-US" dirty="0" smtClean="0">
              <a:latin typeface="Simplified Arabic" pitchFamily="18" charset="-78"/>
              <a:cs typeface="Simplified Arabic" pitchFamily="18" charset="-78"/>
            </a:endParaRPr>
          </a:p>
          <a:p>
            <a:pPr lvl="0"/>
            <a:r>
              <a:rPr lang="ar-SA" dirty="0" smtClean="0">
                <a:latin typeface="Simplified Arabic" pitchFamily="18" charset="-78"/>
                <a:cs typeface="Simplified Arabic" pitchFamily="18" charset="-78"/>
              </a:rPr>
              <a:t>عبر عما تريد بلغة المتكلم ( أنا ) وليس بلغة المخاطب ) ( أنت</a:t>
            </a:r>
            <a:r>
              <a:rPr lang="ar-SA" b="1" dirty="0" smtClean="0">
                <a:latin typeface="Simplified Arabic" pitchFamily="18" charset="-78"/>
                <a:cs typeface="Simplified Arabic" pitchFamily="18" charset="-78"/>
              </a:rPr>
              <a:t>).</a:t>
            </a:r>
            <a:endParaRPr lang="en-US" dirty="0" smtClean="0">
              <a:latin typeface="Simplified Arabic" pitchFamily="18" charset="-78"/>
              <a:cs typeface="Simplified Arabic" pitchFamily="18" charset="-78"/>
            </a:endParaRPr>
          </a:p>
          <a:p>
            <a:pPr lvl="0"/>
            <a:r>
              <a:rPr lang="ar-SA" dirty="0" smtClean="0">
                <a:latin typeface="Simplified Arabic" pitchFamily="18" charset="-78"/>
                <a:cs typeface="Simplified Arabic" pitchFamily="18" charset="-78"/>
              </a:rPr>
              <a:t>استخدم لغة التفضيل فى التعبير عن المشاعر والأفكار وليس لغة الأمر </a:t>
            </a:r>
            <a:r>
              <a:rPr lang="ar-SA" b="1" dirty="0" smtClean="0">
                <a:latin typeface="Simplified Arabic" pitchFamily="18" charset="-78"/>
                <a:cs typeface="Simplified Arabic" pitchFamily="18" charset="-78"/>
              </a:rPr>
              <a:t>.</a:t>
            </a:r>
            <a:endParaRPr lang="en-US" dirty="0" smtClean="0">
              <a:latin typeface="Simplified Arabic" pitchFamily="18" charset="-78"/>
              <a:cs typeface="Simplified Arabic" pitchFamily="18" charset="-78"/>
            </a:endParaRPr>
          </a:p>
          <a:p>
            <a:pPr lvl="0"/>
            <a:r>
              <a:rPr lang="ar-SA" dirty="0" smtClean="0">
                <a:latin typeface="Simplified Arabic" pitchFamily="18" charset="-78"/>
                <a:cs typeface="Simplified Arabic" pitchFamily="18" charset="-78"/>
              </a:rPr>
              <a:t>استخدم لغة التمنى بدلاً من لغة الأمر .</a:t>
            </a:r>
            <a:endParaRPr lang="en-US" dirty="0" smtClean="0">
              <a:latin typeface="Simplified Arabic" pitchFamily="18" charset="-78"/>
              <a:cs typeface="Simplified Arabic" pitchFamily="18" charset="-78"/>
            </a:endParaRPr>
          </a:p>
          <a:p>
            <a:pPr lvl="0"/>
            <a:r>
              <a:rPr lang="ar-SA" dirty="0" smtClean="0">
                <a:latin typeface="Simplified Arabic" pitchFamily="18" charset="-78"/>
                <a:cs typeface="Simplified Arabic" pitchFamily="18" charset="-78"/>
              </a:rPr>
              <a:t>اجعل الاستئذان قبل الطلب وليس بعده</a:t>
            </a:r>
            <a:r>
              <a:rPr lang="ar-JO"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33</a:t>
            </a:fld>
            <a:endParaRPr lang="ar-SA"/>
          </a:p>
        </p:txBody>
      </p:sp>
    </p:spTree>
    <p:extLst>
      <p:ext uri="{BB962C8B-B14F-4D97-AF65-F5344CB8AC3E}">
        <p14:creationId xmlns:p14="http://schemas.microsoft.com/office/powerpoint/2010/main" xmlns="" val="3077592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15- خطوات تقوية الثقة </a:t>
            </a:r>
            <a:r>
              <a:rPr lang="ar-SA" b="1" dirty="0" smtClean="0">
                <a:solidFill>
                  <a:srgbClr val="0070C0"/>
                </a:solidFill>
              </a:rPr>
              <a:t>بالنفس</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dirty="0" smtClean="0">
                <a:latin typeface="Simplified Arabic" pitchFamily="18" charset="-78"/>
                <a:cs typeface="Simplified Arabic" pitchFamily="18" charset="-78"/>
              </a:rPr>
              <a:t>اكتشف </a:t>
            </a:r>
            <a:r>
              <a:rPr lang="ar-SA" dirty="0">
                <a:latin typeface="Simplified Arabic" pitchFamily="18" charset="-78"/>
                <a:cs typeface="Simplified Arabic" pitchFamily="18" charset="-78"/>
              </a:rPr>
              <a:t>طاقاتك الإيجابية</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اكتب الجوانب الإيجابية ونقاط القوة التى تميزك عن غيرك </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تقبل ذاتك كما هى</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اجتهد أن تتغير للأفضل وتقوى نقاط ضعفك</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لا تقارن نفسك مقارنة سلبية بالآخرين</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توقف عن ازدراء ذاتك ولا تنظر إلى نفسك نظرة دونية</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لا تلتفت إلى قتلة الأحلام وأعداء النجاح</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تعلم من الفشل</a:t>
            </a:r>
            <a:r>
              <a:rPr lang="ar-JO" dirty="0" smtClean="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34</a:t>
            </a:fld>
            <a:endParaRPr lang="ar-SA"/>
          </a:p>
        </p:txBody>
      </p:sp>
    </p:spTree>
    <p:extLst>
      <p:ext uri="{BB962C8B-B14F-4D97-AF65-F5344CB8AC3E}">
        <p14:creationId xmlns:p14="http://schemas.microsoft.com/office/powerpoint/2010/main" xmlns="" val="1504508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15 - خطوات تقوية الثقة </a:t>
            </a:r>
            <a:r>
              <a:rPr lang="ar-SA" b="1" dirty="0" smtClean="0">
                <a:solidFill>
                  <a:srgbClr val="0070C0"/>
                </a:solidFill>
              </a:rPr>
              <a:t>بالنفس</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lvl="0"/>
            <a:r>
              <a:rPr lang="ar-SA" dirty="0" smtClean="0">
                <a:latin typeface="Simplified Arabic" pitchFamily="18" charset="-78"/>
                <a:cs typeface="Simplified Arabic" pitchFamily="18" charset="-78"/>
              </a:rPr>
              <a:t>اهتم </a:t>
            </a:r>
            <a:r>
              <a:rPr lang="ar-SA" dirty="0">
                <a:latin typeface="Simplified Arabic" pitchFamily="18" charset="-78"/>
                <a:cs typeface="Simplified Arabic" pitchFamily="18" charset="-78"/>
              </a:rPr>
              <a:t>بمظهرك</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تميز فى أحد الأشياء</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برمج عقلك اللاواعى على الثقة بالنفس </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مارس تدريبات الاسترخاء</a:t>
            </a:r>
            <a:r>
              <a:rPr lang="ar-JO"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مارس تدريبات التنفس</a:t>
            </a:r>
            <a:r>
              <a:rPr lang="ar-JO"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توكل على الله</a:t>
            </a:r>
            <a:r>
              <a:rPr lang="ar-JO" dirty="0">
                <a:latin typeface="Simplified Arabic" pitchFamily="18" charset="-78"/>
                <a:cs typeface="Simplified Arabic" pitchFamily="18" charset="-78"/>
              </a:rPr>
              <a:t>.</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35</a:t>
            </a:fld>
            <a:endParaRPr lang="ar-SA"/>
          </a:p>
        </p:txBody>
      </p:sp>
    </p:spTree>
    <p:extLst>
      <p:ext uri="{BB962C8B-B14F-4D97-AF65-F5344CB8AC3E}">
        <p14:creationId xmlns:p14="http://schemas.microsoft.com/office/powerpoint/2010/main" xmlns="" val="3756246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16- الجوانب السبعة للتنمية </a:t>
            </a:r>
            <a:r>
              <a:rPr lang="ar-SA" b="1" dirty="0" smtClean="0">
                <a:solidFill>
                  <a:srgbClr val="0070C0"/>
                </a:solidFill>
              </a:rPr>
              <a:t>الذاتية</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pPr marL="0" indent="0">
              <a:buNone/>
            </a:pPr>
            <a:r>
              <a:rPr lang="ar-SA" sz="2800" b="1" dirty="0" smtClean="0">
                <a:latin typeface="Simplified Arabic" pitchFamily="18" charset="-78"/>
                <a:cs typeface="Simplified Arabic" pitchFamily="18" charset="-78"/>
              </a:rPr>
              <a:t>لكي </a:t>
            </a:r>
            <a:r>
              <a:rPr lang="ar-SA" sz="2800" b="1" dirty="0">
                <a:latin typeface="Simplified Arabic" pitchFamily="18" charset="-78"/>
                <a:cs typeface="Simplified Arabic" pitchFamily="18" charset="-78"/>
              </a:rPr>
              <a:t>تحقق السعادة و النجاح فعليك أن تهتم بتنمية كل من هذه الجوانب في حياتك: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الإيماني والروحاني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الصحي والبدني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الشخصي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الأسري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الاجتماعي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المهني </a:t>
            </a:r>
            <a:endParaRPr lang="en-US" sz="2800" b="1" dirty="0">
              <a:latin typeface="Simplified Arabic" pitchFamily="18" charset="-78"/>
              <a:cs typeface="Simplified Arabic" pitchFamily="18" charset="-78"/>
            </a:endParaRPr>
          </a:p>
          <a:p>
            <a:pPr lvl="0"/>
            <a:r>
              <a:rPr lang="ar-SA" sz="2800" b="1" dirty="0">
                <a:latin typeface="Simplified Arabic" pitchFamily="18" charset="-78"/>
                <a:cs typeface="Simplified Arabic" pitchFamily="18" charset="-78"/>
              </a:rPr>
              <a:t>الجانب المادي</a:t>
            </a:r>
            <a:endParaRPr lang="en-US" sz="2800" b="1"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36</a:t>
            </a:fld>
            <a:endParaRPr lang="ar-SA"/>
          </a:p>
        </p:txBody>
      </p:sp>
    </p:spTree>
    <p:extLst>
      <p:ext uri="{BB962C8B-B14F-4D97-AF65-F5344CB8AC3E}">
        <p14:creationId xmlns:p14="http://schemas.microsoft.com/office/powerpoint/2010/main" xmlns="" val="12090120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17- نصائح لرفع الحالية المعنوية لدى </a:t>
            </a:r>
            <a:r>
              <a:rPr lang="ar-SA" b="1" dirty="0" smtClean="0">
                <a:solidFill>
                  <a:srgbClr val="0070C0"/>
                </a:solidFill>
              </a:rPr>
              <a:t>الموظفين</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r>
              <a:rPr lang="ar-SA" b="1" dirty="0" smtClean="0">
                <a:latin typeface="Simplified Arabic" pitchFamily="18" charset="-78"/>
                <a:cs typeface="Simplified Arabic" pitchFamily="18" charset="-78"/>
              </a:rPr>
              <a:t>• </a:t>
            </a:r>
            <a:r>
              <a:rPr lang="ar-SA" b="1" dirty="0">
                <a:latin typeface="Simplified Arabic" pitchFamily="18" charset="-78"/>
                <a:cs typeface="Simplified Arabic" pitchFamily="18" charset="-78"/>
              </a:rPr>
              <a:t>كن </a:t>
            </a:r>
            <a:r>
              <a:rPr lang="ar-SA" b="1" dirty="0" smtClean="0">
                <a:latin typeface="Simplified Arabic" pitchFamily="18" charset="-78"/>
                <a:cs typeface="Simplified Arabic" pitchFamily="18" charset="-78"/>
              </a:rPr>
              <a:t>بشوشاً 		• </a:t>
            </a:r>
            <a:r>
              <a:rPr lang="ar-SA" b="1" dirty="0">
                <a:latin typeface="Simplified Arabic" pitchFamily="18" charset="-78"/>
                <a:cs typeface="Simplified Arabic" pitchFamily="18" charset="-78"/>
              </a:rPr>
              <a:t>كن </a:t>
            </a:r>
            <a:r>
              <a:rPr lang="ar-SA" b="1" dirty="0" smtClean="0">
                <a:latin typeface="Simplified Arabic" pitchFamily="18" charset="-78"/>
                <a:cs typeface="Simplified Arabic" pitchFamily="18" charset="-78"/>
              </a:rPr>
              <a:t>هادئاً</a:t>
            </a:r>
            <a:endParaRPr lang="en-US" dirty="0">
              <a:latin typeface="Simplified Arabic" pitchFamily="18" charset="-78"/>
              <a:cs typeface="Simplified Arabic" pitchFamily="18" charset="-78"/>
            </a:endParaRPr>
          </a:p>
          <a:p>
            <a:r>
              <a:rPr lang="ar-SA" b="1" dirty="0">
                <a:latin typeface="Simplified Arabic" pitchFamily="18" charset="-78"/>
                <a:cs typeface="Simplified Arabic" pitchFamily="18" charset="-78"/>
              </a:rPr>
              <a:t>• كن ثابت </a:t>
            </a:r>
            <a:r>
              <a:rPr lang="ar-SA" b="1" dirty="0" smtClean="0">
                <a:latin typeface="Simplified Arabic" pitchFamily="18" charset="-78"/>
                <a:cs typeface="Simplified Arabic" pitchFamily="18" charset="-78"/>
              </a:rPr>
              <a:t>المزاج 		• </a:t>
            </a:r>
            <a:r>
              <a:rPr lang="ar-SA" b="1" dirty="0">
                <a:latin typeface="Simplified Arabic" pitchFamily="18" charset="-78"/>
                <a:cs typeface="Simplified Arabic" pitchFamily="18" charset="-78"/>
              </a:rPr>
              <a:t>لا تكن </a:t>
            </a:r>
            <a:r>
              <a:rPr lang="ar-SA" b="1" dirty="0" smtClean="0">
                <a:latin typeface="Simplified Arabic" pitchFamily="18" charset="-78"/>
                <a:cs typeface="Simplified Arabic" pitchFamily="18" charset="-78"/>
              </a:rPr>
              <a:t>أنانياً</a:t>
            </a:r>
            <a:endParaRPr lang="en-US" dirty="0">
              <a:latin typeface="Simplified Arabic" pitchFamily="18" charset="-78"/>
              <a:cs typeface="Simplified Arabic" pitchFamily="18" charset="-78"/>
            </a:endParaRPr>
          </a:p>
          <a:p>
            <a:r>
              <a:rPr lang="ar-SA" b="1" dirty="0">
                <a:latin typeface="Simplified Arabic" pitchFamily="18" charset="-78"/>
                <a:cs typeface="Simplified Arabic" pitchFamily="18" charset="-78"/>
              </a:rPr>
              <a:t>• كن </a:t>
            </a:r>
            <a:r>
              <a:rPr lang="ar-SA" b="1" dirty="0" smtClean="0">
                <a:latin typeface="Simplified Arabic" pitchFamily="18" charset="-78"/>
                <a:cs typeface="Simplified Arabic" pitchFamily="18" charset="-78"/>
              </a:rPr>
              <a:t>صادقاً 		• </a:t>
            </a:r>
            <a:r>
              <a:rPr lang="ar-SA" b="1" dirty="0">
                <a:latin typeface="Simplified Arabic" pitchFamily="18" charset="-78"/>
                <a:cs typeface="Simplified Arabic" pitchFamily="18" charset="-78"/>
              </a:rPr>
              <a:t>كن ذا </a:t>
            </a:r>
            <a:r>
              <a:rPr lang="ar-SA" b="1" dirty="0" smtClean="0">
                <a:latin typeface="Simplified Arabic" pitchFamily="18" charset="-78"/>
                <a:cs typeface="Simplified Arabic" pitchFamily="18" charset="-78"/>
              </a:rPr>
              <a:t>كرامة</a:t>
            </a:r>
            <a:endParaRPr lang="en-US" dirty="0">
              <a:latin typeface="Simplified Arabic" pitchFamily="18" charset="-78"/>
              <a:cs typeface="Simplified Arabic" pitchFamily="18" charset="-78"/>
            </a:endParaRPr>
          </a:p>
          <a:p>
            <a:r>
              <a:rPr lang="ar-SA" b="1" dirty="0">
                <a:latin typeface="Simplified Arabic" pitchFamily="18" charset="-78"/>
                <a:cs typeface="Simplified Arabic" pitchFamily="18" charset="-78"/>
              </a:rPr>
              <a:t>• كن حسن </a:t>
            </a:r>
            <a:r>
              <a:rPr lang="ar-SA" b="1" dirty="0" smtClean="0">
                <a:latin typeface="Simplified Arabic" pitchFamily="18" charset="-78"/>
                <a:cs typeface="Simplified Arabic" pitchFamily="18" charset="-78"/>
              </a:rPr>
              <a:t>التصرف	• </a:t>
            </a:r>
            <a:r>
              <a:rPr lang="ar-SA" b="1" dirty="0">
                <a:latin typeface="Simplified Arabic" pitchFamily="18" charset="-78"/>
                <a:cs typeface="Simplified Arabic" pitchFamily="18" charset="-78"/>
              </a:rPr>
              <a:t>كن </a:t>
            </a:r>
            <a:r>
              <a:rPr lang="ar-SA" b="1" dirty="0" smtClean="0">
                <a:latin typeface="Simplified Arabic" pitchFamily="18" charset="-78"/>
                <a:cs typeface="Simplified Arabic" pitchFamily="18" charset="-78"/>
              </a:rPr>
              <a:t>صبوراً</a:t>
            </a:r>
            <a:endParaRPr lang="en-US" dirty="0">
              <a:latin typeface="Simplified Arabic" pitchFamily="18" charset="-78"/>
              <a:cs typeface="Simplified Arabic" pitchFamily="18" charset="-78"/>
            </a:endParaRPr>
          </a:p>
          <a:p>
            <a:r>
              <a:rPr lang="ar-SA" b="1" dirty="0">
                <a:latin typeface="Simplified Arabic" pitchFamily="18" charset="-78"/>
                <a:cs typeface="Simplified Arabic" pitchFamily="18" charset="-78"/>
              </a:rPr>
              <a:t>• كن </a:t>
            </a:r>
            <a:r>
              <a:rPr lang="ar-SA" b="1" dirty="0" smtClean="0">
                <a:latin typeface="Simplified Arabic" pitchFamily="18" charset="-78"/>
                <a:cs typeface="Simplified Arabic" pitchFamily="18" charset="-78"/>
              </a:rPr>
              <a:t>حازماً			• </a:t>
            </a:r>
            <a:r>
              <a:rPr lang="ar-SA" b="1" dirty="0">
                <a:latin typeface="Simplified Arabic" pitchFamily="18" charset="-78"/>
                <a:cs typeface="Simplified Arabic" pitchFamily="18" charset="-78"/>
              </a:rPr>
              <a:t>كن </a:t>
            </a:r>
            <a:r>
              <a:rPr lang="ar-SA" b="1" dirty="0" smtClean="0">
                <a:latin typeface="Simplified Arabic" pitchFamily="18" charset="-78"/>
                <a:cs typeface="Simplified Arabic" pitchFamily="18" charset="-78"/>
              </a:rPr>
              <a:t>دقيقاً</a:t>
            </a:r>
            <a:endParaRPr lang="en-US" dirty="0">
              <a:latin typeface="Simplified Arabic" pitchFamily="18" charset="-78"/>
              <a:cs typeface="Simplified Arabic" pitchFamily="18" charset="-78"/>
            </a:endParaRPr>
          </a:p>
          <a:p>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37</a:t>
            </a:fld>
            <a:endParaRPr lang="ar-SA"/>
          </a:p>
        </p:txBody>
      </p:sp>
    </p:spTree>
    <p:extLst>
      <p:ext uri="{BB962C8B-B14F-4D97-AF65-F5344CB8AC3E}">
        <p14:creationId xmlns:p14="http://schemas.microsoft.com/office/powerpoint/2010/main" xmlns="" val="17972667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18- أنواع </a:t>
            </a:r>
            <a:r>
              <a:rPr lang="ar-SA" b="1" dirty="0" smtClean="0">
                <a:solidFill>
                  <a:srgbClr val="0070C0"/>
                </a:solidFill>
              </a:rPr>
              <a:t>الشخصية</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r>
              <a:rPr lang="ar-SA" sz="2800" b="1" dirty="0" smtClean="0">
                <a:latin typeface="Simplified Arabic" pitchFamily="18" charset="-78"/>
                <a:cs typeface="Simplified Arabic" pitchFamily="18" charset="-78"/>
              </a:rPr>
              <a:t>شخصية </a:t>
            </a:r>
            <a:r>
              <a:rPr lang="ar-SA" sz="2800" b="1" dirty="0">
                <a:latin typeface="Simplified Arabic" pitchFamily="18" charset="-78"/>
                <a:cs typeface="Simplified Arabic" pitchFamily="18" charset="-78"/>
              </a:rPr>
              <a:t>نوع "أ</a:t>
            </a:r>
            <a:r>
              <a:rPr lang="en-US" sz="2800" b="1" dirty="0">
                <a:latin typeface="Simplified Arabic" pitchFamily="18" charset="-78"/>
                <a:cs typeface="Simplified Arabic" pitchFamily="18" charset="-78"/>
              </a:rPr>
              <a:t>"</a:t>
            </a:r>
            <a:r>
              <a:rPr lang="en-US" sz="2800" dirty="0">
                <a:latin typeface="Simplified Arabic" pitchFamily="18" charset="-78"/>
                <a:cs typeface="Simplified Arabic" pitchFamily="18" charset="-78"/>
              </a:rPr>
              <a:t> -- </a:t>
            </a:r>
            <a:r>
              <a:rPr lang="ar-SA" sz="2800" dirty="0">
                <a:latin typeface="Simplified Arabic" pitchFamily="18" charset="-78"/>
                <a:cs typeface="Simplified Arabic" pitchFamily="18" charset="-78"/>
              </a:rPr>
              <a:t>هي شخصية مستقلة للغاية ومندفعة، وعادة ما يمثلون القادة في مجال الأعمال التجارية. انهم صريحون جداً وتنافسيون، تتجه هذه الشخصية مباشرة نحو هدفها ولا تحب أي شكل من أشكال المراوغة. كما أن أصحابها يتمتعون بمعنويات قوية في مجال تنظيم المشاريع (مجازفين). وعلى هذا النحو، فإنهم يقبلون التغيير، ويبحثون دائماً عن حلول عملية من أجل المشاكل</a:t>
            </a:r>
            <a:r>
              <a:rPr lang="en-US" sz="2800" dirty="0">
                <a:latin typeface="Simplified Arabic" pitchFamily="18" charset="-78"/>
                <a:cs typeface="Simplified Arabic" pitchFamily="18" charset="-78"/>
              </a:rPr>
              <a:t>.</a:t>
            </a:r>
          </a:p>
          <a:p>
            <a:r>
              <a:rPr lang="ar-SA" sz="2800" b="1" dirty="0">
                <a:latin typeface="Simplified Arabic" pitchFamily="18" charset="-78"/>
                <a:cs typeface="Simplified Arabic" pitchFamily="18" charset="-78"/>
              </a:rPr>
              <a:t>شخصية نوع "ب</a:t>
            </a:r>
            <a:r>
              <a:rPr lang="en-US" sz="2800" b="1" dirty="0">
                <a:latin typeface="Simplified Arabic" pitchFamily="18" charset="-78"/>
                <a:cs typeface="Simplified Arabic" pitchFamily="18" charset="-78"/>
              </a:rPr>
              <a:t>"</a:t>
            </a:r>
            <a:r>
              <a:rPr lang="en-US" sz="2800" dirty="0">
                <a:latin typeface="Simplified Arabic" pitchFamily="18" charset="-78"/>
                <a:cs typeface="Simplified Arabic" pitchFamily="18" charset="-78"/>
              </a:rPr>
              <a:t> -- </a:t>
            </a:r>
            <a:r>
              <a:rPr lang="ar-SA" sz="2800" dirty="0">
                <a:latin typeface="Simplified Arabic" pitchFamily="18" charset="-78"/>
                <a:cs typeface="Simplified Arabic" pitchFamily="18" charset="-78"/>
              </a:rPr>
              <a:t>تمثل الناس المنطلقين للغاية و الذين يحبون الأضواء. وبسبب هذا، فهي مسلية جداً وتمتلك كاريزما قوية (الجميع يحب أن يكون حولهم). إن هؤلاء الناس أنواع يبرعون في التسويق والمبيعات بشكل مدهش. ويستمتعون في تسلية الناس ويجرحون بسهولة اذا لم يتمكنوا من اقناع شخص ما (مثل "القصف" على خشبة المسرح</a:t>
            </a:r>
            <a:r>
              <a:rPr lang="en-US" sz="2800" dirty="0" smtClean="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38</a:t>
            </a:fld>
            <a:endParaRPr lang="ar-SA"/>
          </a:p>
        </p:txBody>
      </p:sp>
    </p:spTree>
    <p:extLst>
      <p:ext uri="{BB962C8B-B14F-4D97-AF65-F5344CB8AC3E}">
        <p14:creationId xmlns:p14="http://schemas.microsoft.com/office/powerpoint/2010/main" xmlns="" val="35674665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18- أنواع </a:t>
            </a:r>
            <a:r>
              <a:rPr lang="ar-SA" b="1" dirty="0" smtClean="0">
                <a:solidFill>
                  <a:srgbClr val="0070C0"/>
                </a:solidFill>
              </a:rPr>
              <a:t>الشخصية</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r>
              <a:rPr lang="ar-SA" sz="2800" b="1" dirty="0">
                <a:latin typeface="Simplified Arabic" pitchFamily="18" charset="-78"/>
                <a:cs typeface="Simplified Arabic" pitchFamily="18" charset="-78"/>
              </a:rPr>
              <a:t>شخصية نوع "جيم</a:t>
            </a:r>
            <a:r>
              <a:rPr lang="en-US" sz="2800" b="1" dirty="0">
                <a:latin typeface="Simplified Arabic" pitchFamily="18" charset="-78"/>
                <a:cs typeface="Simplified Arabic" pitchFamily="18" charset="-78"/>
              </a:rPr>
              <a:t>"</a:t>
            </a:r>
            <a:r>
              <a:rPr lang="en-US" sz="2800" dirty="0">
                <a:latin typeface="Simplified Arabic" pitchFamily="18" charset="-78"/>
                <a:cs typeface="Simplified Arabic" pitchFamily="18" charset="-78"/>
              </a:rPr>
              <a:t> -- </a:t>
            </a:r>
            <a:r>
              <a:rPr lang="ar-SA" sz="2800" dirty="0">
                <a:latin typeface="Simplified Arabic" pitchFamily="18" charset="-78"/>
                <a:cs typeface="Simplified Arabic" pitchFamily="18" charset="-78"/>
              </a:rPr>
              <a:t>على نقيض نوع "باء"، وهم منطوون و مدققون بالتفاصيل يتمثلون بالمحاسبين والمبرمجين والمهندسين. قد تكون لديهم صعوبة في التواصل مع شخص آخر، ولكنهم كزوبعة عندما يتعلق الأمر بتحليل الأرقام أو كتابة رمز لبرنامج</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إنها تميل إلى أن تكون حذرة جداً ومتحفظة، و أصحاب هذه الشخصية لا يتدخلون في شيء حتى تكون جميع الحقائق و الاحتمالات مدروسة</a:t>
            </a:r>
            <a:r>
              <a:rPr lang="en-US" sz="2800" dirty="0">
                <a:latin typeface="Simplified Arabic" pitchFamily="18" charset="-78"/>
                <a:cs typeface="Simplified Arabic" pitchFamily="18" charset="-78"/>
              </a:rPr>
              <a:t>.</a:t>
            </a:r>
          </a:p>
          <a:p>
            <a:r>
              <a:rPr lang="ar-SA" sz="2800" b="1" dirty="0">
                <a:latin typeface="Simplified Arabic" pitchFamily="18" charset="-78"/>
                <a:cs typeface="Simplified Arabic" pitchFamily="18" charset="-78"/>
              </a:rPr>
              <a:t>شخصية نوع "دال</a:t>
            </a:r>
            <a:r>
              <a:rPr lang="en-US" sz="2800" b="1" dirty="0">
                <a:latin typeface="Simplified Arabic" pitchFamily="18" charset="-78"/>
                <a:cs typeface="Simplified Arabic" pitchFamily="18" charset="-78"/>
              </a:rPr>
              <a:t>"</a:t>
            </a:r>
            <a:r>
              <a:rPr lang="en-US" sz="2800" dirty="0">
                <a:latin typeface="Simplified Arabic" pitchFamily="18" charset="-78"/>
                <a:cs typeface="Simplified Arabic" pitchFamily="18" charset="-78"/>
              </a:rPr>
              <a:t> -- </a:t>
            </a:r>
            <a:r>
              <a:rPr lang="ar-SA" sz="2800" dirty="0">
                <a:latin typeface="Simplified Arabic" pitchFamily="18" charset="-78"/>
                <a:cs typeface="Simplified Arabic" pitchFamily="18" charset="-78"/>
              </a:rPr>
              <a:t>و أفضل وصف لها هو نوعية الناس الذين يقاومون أي شكل من أشكال التغيير، ويفضلون الملل و الروتين، كما هو الحال في مثل أعمال الإحالات الكتابية</a:t>
            </a:r>
            <a:r>
              <a:rPr lang="en-US"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فهي ليست مغامرة و مقاومة للمسؤولية و أصحابها يفضلون أن يفعلوا ما يجب القيام به</a:t>
            </a:r>
            <a:r>
              <a:rPr lang="en-US" sz="2800" dirty="0">
                <a:latin typeface="Simplified Arabic" pitchFamily="18" charset="-78"/>
                <a:cs typeface="Simplified Arabic" pitchFamily="18" charset="-78"/>
              </a:rPr>
              <a:t>.</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39</a:t>
            </a:fld>
            <a:endParaRPr lang="ar-SA"/>
          </a:p>
        </p:txBody>
      </p:sp>
    </p:spTree>
    <p:extLst>
      <p:ext uri="{BB962C8B-B14F-4D97-AF65-F5344CB8AC3E}">
        <p14:creationId xmlns:p14="http://schemas.microsoft.com/office/powerpoint/2010/main" xmlns="" val="395403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b="1" dirty="0">
                <a:solidFill>
                  <a:srgbClr val="00B050"/>
                </a:solidFill>
                <a:latin typeface="Simplified Arabic" pitchFamily="18" charset="-78"/>
                <a:cs typeface="Simplified Arabic" pitchFamily="18" charset="-78"/>
              </a:rPr>
              <a:t>مهارات التفاوض/الرفض</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التفاوض وإدارة النزاع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توكيد الذات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الرفض</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4</a:t>
            </a:fld>
            <a:endParaRPr lang="ar-SA"/>
          </a:p>
        </p:txBody>
      </p:sp>
      <p:sp>
        <p:nvSpPr>
          <p:cNvPr id="9" name="Title 1"/>
          <p:cNvSpPr>
            <a:spLocks noGrp="1"/>
          </p:cNvSpPr>
          <p:nvPr>
            <p:ph type="title"/>
          </p:nvPr>
        </p:nvSpPr>
        <p:spPr/>
        <p:txBody>
          <a:bodyPr>
            <a:normAutofit fontScale="90000"/>
          </a:bodyPr>
          <a:lstStyle/>
          <a:p>
            <a:r>
              <a:rPr lang="ar-SA" b="1" dirty="0">
                <a:solidFill>
                  <a:srgbClr val="FF0000"/>
                </a:solidFill>
              </a:rPr>
              <a:t>أولاً- ما هي المهارات التي تعتبر مهارات حياتية؟</a:t>
            </a:r>
            <a:r>
              <a:rPr lang="ar-SA" b="1" u="sng" dirty="0" smtClean="0">
                <a:solidFill>
                  <a:srgbClr val="0070C0"/>
                </a:solidFill>
              </a:rPr>
              <a:t/>
            </a:r>
            <a:br>
              <a:rPr lang="ar-SA" b="1" u="sng" dirty="0" smtClean="0">
                <a:solidFill>
                  <a:srgbClr val="0070C0"/>
                </a:solidFill>
              </a:rPr>
            </a:br>
            <a:r>
              <a:rPr lang="ar-SA" b="1" u="sng" dirty="0" smtClean="0">
                <a:solidFill>
                  <a:srgbClr val="0070C0"/>
                </a:solidFill>
              </a:rPr>
              <a:t>مهارات </a:t>
            </a:r>
            <a:r>
              <a:rPr lang="ar-SA" b="1" u="sng" dirty="0">
                <a:solidFill>
                  <a:srgbClr val="0070C0"/>
                </a:solidFill>
              </a:rPr>
              <a:t>التواصل والعلاقات بين الأشخاص</a:t>
            </a:r>
            <a:endParaRPr lang="en-US" dirty="0">
              <a:solidFill>
                <a:srgbClr val="0070C0"/>
              </a:solidFill>
            </a:endParaRPr>
          </a:p>
        </p:txBody>
      </p:sp>
    </p:spTree>
    <p:extLst>
      <p:ext uri="{BB962C8B-B14F-4D97-AF65-F5344CB8AC3E}">
        <p14:creationId xmlns:p14="http://schemas.microsoft.com/office/powerpoint/2010/main" xmlns="" val="775212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1" anchor="ctr">
            <a:normAutofit fontScale="90000"/>
          </a:bodyPr>
          <a:lstStyle/>
          <a:p>
            <a:r>
              <a:rPr lang="ar-JO" b="1" dirty="0">
                <a:solidFill>
                  <a:srgbClr val="FF0000"/>
                </a:solidFill>
              </a:rPr>
              <a:t>ثالثاً- توكيد الذات واسس </a:t>
            </a:r>
            <a:r>
              <a:rPr lang="ar-JO" b="1" dirty="0" smtClean="0">
                <a:solidFill>
                  <a:srgbClr val="FF0000"/>
                </a:solidFill>
              </a:rPr>
              <a:t>النجاح</a:t>
            </a:r>
            <a:r>
              <a:rPr lang="ar-SA" b="1" dirty="0" smtClean="0">
                <a:solidFill>
                  <a:srgbClr val="FF0000"/>
                </a:solidFill>
              </a:rPr>
              <a:t/>
            </a:r>
            <a:br>
              <a:rPr lang="ar-SA" b="1" dirty="0" smtClean="0">
                <a:solidFill>
                  <a:srgbClr val="FF0000"/>
                </a:solidFill>
              </a:rPr>
            </a:br>
            <a:r>
              <a:rPr lang="ar-SA" b="1" dirty="0">
                <a:solidFill>
                  <a:srgbClr val="0070C0"/>
                </a:solidFill>
              </a:rPr>
              <a:t>18- أنواع </a:t>
            </a:r>
            <a:r>
              <a:rPr lang="ar-SA" b="1" dirty="0" smtClean="0">
                <a:solidFill>
                  <a:srgbClr val="0070C0"/>
                </a:solidFill>
              </a:rPr>
              <a:t>الشخصية</a:t>
            </a:r>
            <a:endParaRPr lang="en-US" b="1" dirty="0">
              <a:solidFill>
                <a:srgbClr val="0070C0"/>
              </a:solidFill>
            </a:endParaRPr>
          </a:p>
        </p:txBody>
      </p:sp>
      <p:sp>
        <p:nvSpPr>
          <p:cNvPr id="3" name="Content Placeholder 2"/>
          <p:cNvSpPr>
            <a:spLocks noGrp="1"/>
          </p:cNvSpPr>
          <p:nvPr>
            <p:ph idx="1"/>
          </p:nvPr>
        </p:nvSpPr>
        <p:spPr>
          <a:xfrm>
            <a:off x="0" y="1600200"/>
            <a:ext cx="9108504" cy="4637112"/>
          </a:xfrm>
        </p:spPr>
        <p:txBody>
          <a:bodyPr>
            <a:noAutofit/>
          </a:bodyPr>
          <a:lstStyle/>
          <a:p>
            <a:r>
              <a:rPr lang="ar-SA" dirty="0">
                <a:latin typeface="Simplified Arabic" pitchFamily="18" charset="-78"/>
                <a:cs typeface="Simplified Arabic" pitchFamily="18" charset="-78"/>
              </a:rPr>
              <a:t>ليس من النادر أن تجد الناس يتمتعون بمزيج من الشخصيات، وخاصة ألف - باء و جيم - دال. ولكن أنواع الشخصيات الأساسية يفسر لماذا بعض الناس ينسجمون بالعمل معاً بشكل جيد والبعض الآخر لا. على سبيل المثال هناك تصادم بين نوع ألف و نوع دال ببساطة لأن أحدهم أكثر ميلاً إلى المغامرة من الطرف الآخر، و هناك تصادم أيضاً بين نوع باء و نوع جيم وذلك لأن أحدهم منطلق جداً والآخر هو محب للإنطواء. و على العكس فنوع ألف يعمل بشكل جيد مع نوع باء، و نوع جيم يعمل بشكل جيد مع نوع دال</a:t>
            </a:r>
            <a:r>
              <a:rPr lang="en-US" dirty="0">
                <a:latin typeface="Simplified Arabic" pitchFamily="18" charset="-78"/>
                <a:cs typeface="Simplified Arabic" pitchFamily="18" charset="-78"/>
              </a:rPr>
              <a:t>.</a:t>
            </a:r>
          </a:p>
        </p:txBody>
      </p:sp>
      <p:sp>
        <p:nvSpPr>
          <p:cNvPr id="4" name="Date Placeholder 3"/>
          <p:cNvSpPr>
            <a:spLocks noGrp="1"/>
          </p:cNvSpPr>
          <p:nvPr>
            <p:ph type="dt" sz="half" idx="10"/>
          </p:nvPr>
        </p:nvSpPr>
        <p:spPr/>
        <p:txBody>
          <a:bodyPr/>
          <a:lstStyle/>
          <a:p>
            <a:fld id="{6F338FE5-31DC-48FD-AA89-56B325988C73}"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40</a:t>
            </a:fld>
            <a:endParaRPr lang="ar-SA"/>
          </a:p>
        </p:txBody>
      </p:sp>
    </p:spTree>
    <p:extLst>
      <p:ext uri="{BB962C8B-B14F-4D97-AF65-F5344CB8AC3E}">
        <p14:creationId xmlns:p14="http://schemas.microsoft.com/office/powerpoint/2010/main" xmlns="" val="58159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b="1" dirty="0">
                <a:solidFill>
                  <a:srgbClr val="00B050"/>
                </a:solidFill>
                <a:latin typeface="Simplified Arabic" pitchFamily="18" charset="-78"/>
                <a:cs typeface="Simplified Arabic" pitchFamily="18" charset="-78"/>
              </a:rPr>
              <a:t>التقمُّص العاطفي (تفهُّم الغير والتعاطف معه</a:t>
            </a:r>
            <a:r>
              <a:rPr lang="en-US" b="1" dirty="0">
                <a:solidFill>
                  <a:srgbClr val="00B050"/>
                </a:solidFill>
                <a:latin typeface="Simplified Arabic" pitchFamily="18" charset="-78"/>
                <a:cs typeface="Simplified Arabic" pitchFamily="18" charset="-78"/>
              </a:rPr>
              <a:t>(</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المقدرة على الاستماع لاحتياجات الآخر وظروفه وتفهمها والتعبير عن هذا التفهم</a:t>
            </a:r>
            <a:endParaRPr lang="en-US" dirty="0">
              <a:latin typeface="Simplified Arabic" pitchFamily="18" charset="-78"/>
              <a:cs typeface="Simplified Arabic" pitchFamily="18" charset="-78"/>
            </a:endParaRPr>
          </a:p>
          <a:p>
            <a:r>
              <a:rPr lang="ar-SA" b="1" dirty="0">
                <a:solidFill>
                  <a:srgbClr val="00B050"/>
                </a:solidFill>
                <a:latin typeface="Simplified Arabic" pitchFamily="18" charset="-78"/>
                <a:cs typeface="Simplified Arabic" pitchFamily="18" charset="-78"/>
              </a:rPr>
              <a:t>التعاون وعمل الفريق</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التعبير عن الاحترام لإسهامات الآخرين وأساليبهم المختلفة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تقييم الشخص لقدراته وإسهامه في المجموعة </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5</a:t>
            </a:fld>
            <a:endParaRPr lang="ar-SA"/>
          </a:p>
        </p:txBody>
      </p:sp>
      <p:sp>
        <p:nvSpPr>
          <p:cNvPr id="8" name="Title 1"/>
          <p:cNvSpPr>
            <a:spLocks noGrp="1"/>
          </p:cNvSpPr>
          <p:nvPr>
            <p:ph type="title"/>
          </p:nvPr>
        </p:nvSpPr>
        <p:spPr/>
        <p:txBody>
          <a:bodyPr>
            <a:normAutofit fontScale="90000"/>
          </a:bodyPr>
          <a:lstStyle/>
          <a:p>
            <a:r>
              <a:rPr lang="ar-SA" b="1" dirty="0">
                <a:solidFill>
                  <a:srgbClr val="FF0000"/>
                </a:solidFill>
              </a:rPr>
              <a:t>أولاً- ما هي المهارات التي تعتبر مهارات حياتية؟</a:t>
            </a:r>
            <a:r>
              <a:rPr lang="ar-SA" b="1" u="sng" dirty="0" smtClean="0">
                <a:solidFill>
                  <a:srgbClr val="0070C0"/>
                </a:solidFill>
              </a:rPr>
              <a:t/>
            </a:r>
            <a:br>
              <a:rPr lang="ar-SA" b="1" u="sng" dirty="0" smtClean="0">
                <a:solidFill>
                  <a:srgbClr val="0070C0"/>
                </a:solidFill>
              </a:rPr>
            </a:br>
            <a:r>
              <a:rPr lang="ar-SA" b="1" u="sng" dirty="0" smtClean="0">
                <a:solidFill>
                  <a:srgbClr val="0070C0"/>
                </a:solidFill>
              </a:rPr>
              <a:t>أ- مهارات </a:t>
            </a:r>
            <a:r>
              <a:rPr lang="ar-SA" b="1" u="sng" dirty="0">
                <a:solidFill>
                  <a:srgbClr val="0070C0"/>
                </a:solidFill>
              </a:rPr>
              <a:t>التواصل والعلاقات بين الأشخاص</a:t>
            </a:r>
            <a:endParaRPr lang="en-US" dirty="0">
              <a:solidFill>
                <a:srgbClr val="0070C0"/>
              </a:solidFill>
            </a:endParaRPr>
          </a:p>
        </p:txBody>
      </p:sp>
    </p:spTree>
    <p:extLst>
      <p:ext uri="{BB962C8B-B14F-4D97-AF65-F5344CB8AC3E}">
        <p14:creationId xmlns:p14="http://schemas.microsoft.com/office/powerpoint/2010/main" xmlns="" val="267353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5365"/>
            <a:ext cx="8229600" cy="4525963"/>
          </a:xfrm>
        </p:spPr>
        <p:txBody>
          <a:bodyPr>
            <a:normAutofit fontScale="92500" lnSpcReduction="10000"/>
          </a:bodyPr>
          <a:lstStyle/>
          <a:p>
            <a:r>
              <a:rPr lang="ar-SA" b="1" dirty="0">
                <a:solidFill>
                  <a:srgbClr val="00B050"/>
                </a:solidFill>
                <a:latin typeface="Simplified Arabic" pitchFamily="18" charset="-78"/>
                <a:cs typeface="Simplified Arabic" pitchFamily="18" charset="-78"/>
              </a:rPr>
              <a:t>التقمُّص العاطفي (تفهُّم الغير والتعاطف معه</a:t>
            </a:r>
            <a:r>
              <a:rPr lang="en-US" b="1" dirty="0">
                <a:solidFill>
                  <a:srgbClr val="00B050"/>
                </a:solidFill>
                <a:latin typeface="Simplified Arabic" pitchFamily="18" charset="-78"/>
                <a:cs typeface="Simplified Arabic" pitchFamily="18" charset="-78"/>
              </a:rPr>
              <a:t>(</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المقدرة على الاستماع لاحتياجات الآخر وظروفه وتفهمها والتعبير عن هذا التفهم</a:t>
            </a:r>
            <a:endParaRPr lang="en-US" dirty="0">
              <a:latin typeface="Simplified Arabic" pitchFamily="18" charset="-78"/>
              <a:cs typeface="Simplified Arabic" pitchFamily="18" charset="-78"/>
            </a:endParaRPr>
          </a:p>
          <a:p>
            <a:r>
              <a:rPr lang="ar-SA" b="1" dirty="0">
                <a:solidFill>
                  <a:srgbClr val="00B050"/>
                </a:solidFill>
                <a:latin typeface="Simplified Arabic" pitchFamily="18" charset="-78"/>
                <a:cs typeface="Simplified Arabic" pitchFamily="18" charset="-78"/>
              </a:rPr>
              <a:t>التعاون وعمل الفريق</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التعبير عن الاحترام لإسهامات الآخرين وأساليبهم المختلفة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تقييم الشخص لقدراته وإسهامه في المجموعة </a:t>
            </a:r>
            <a:endParaRPr lang="ar-SA" dirty="0" smtClean="0">
              <a:latin typeface="Simplified Arabic" pitchFamily="18" charset="-78"/>
              <a:cs typeface="Simplified Arabic" pitchFamily="18" charset="-78"/>
            </a:endParaRPr>
          </a:p>
          <a:p>
            <a:r>
              <a:rPr lang="ar-SA" b="1" dirty="0">
                <a:solidFill>
                  <a:srgbClr val="00B050"/>
                </a:solidFill>
                <a:latin typeface="Simplified Arabic" pitchFamily="18" charset="-78"/>
                <a:cs typeface="Simplified Arabic" pitchFamily="18" charset="-78"/>
              </a:rPr>
              <a:t>مهارات الدعوة لكسب التأييد</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التأثير على الآخرين وإقناعهم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التشبيك </a:t>
            </a:r>
            <a:r>
              <a:rPr lang="ar-SA" dirty="0" smtClean="0">
                <a:latin typeface="Simplified Arabic" pitchFamily="18" charset="-78"/>
                <a:cs typeface="Simplified Arabic" pitchFamily="18" charset="-78"/>
              </a:rPr>
              <a:t>والحفز</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6</a:t>
            </a:fld>
            <a:endParaRPr lang="ar-SA"/>
          </a:p>
        </p:txBody>
      </p:sp>
      <p:sp>
        <p:nvSpPr>
          <p:cNvPr id="8" name="Title 1"/>
          <p:cNvSpPr>
            <a:spLocks noGrp="1"/>
          </p:cNvSpPr>
          <p:nvPr>
            <p:ph type="title"/>
          </p:nvPr>
        </p:nvSpPr>
        <p:spPr>
          <a:xfrm>
            <a:off x="457200" y="557213"/>
            <a:ext cx="8229600" cy="1143000"/>
          </a:xfrm>
        </p:spPr>
        <p:txBody>
          <a:bodyPr>
            <a:normAutofit fontScale="90000"/>
          </a:bodyPr>
          <a:lstStyle/>
          <a:p>
            <a:r>
              <a:rPr lang="ar-SA" b="1" dirty="0">
                <a:solidFill>
                  <a:srgbClr val="FF0000"/>
                </a:solidFill>
              </a:rPr>
              <a:t>أولاً- ما هي المهارات التي تعتبر مهارات حياتية؟</a:t>
            </a:r>
            <a:r>
              <a:rPr lang="ar-SA" b="1" u="sng" dirty="0" smtClean="0">
                <a:solidFill>
                  <a:srgbClr val="0070C0"/>
                </a:solidFill>
              </a:rPr>
              <a:t/>
            </a:r>
            <a:br>
              <a:rPr lang="ar-SA" b="1" u="sng" dirty="0" smtClean="0">
                <a:solidFill>
                  <a:srgbClr val="0070C0"/>
                </a:solidFill>
              </a:rPr>
            </a:br>
            <a:r>
              <a:rPr lang="ar-SA" b="1" u="sng" dirty="0" smtClean="0">
                <a:solidFill>
                  <a:srgbClr val="0070C0"/>
                </a:solidFill>
              </a:rPr>
              <a:t>أ- مهارات </a:t>
            </a:r>
            <a:r>
              <a:rPr lang="ar-SA" b="1" u="sng" dirty="0">
                <a:solidFill>
                  <a:srgbClr val="0070C0"/>
                </a:solidFill>
              </a:rPr>
              <a:t>التواصل والعلاقات بين الأشخاص</a:t>
            </a:r>
            <a:endParaRPr lang="en-US" dirty="0">
              <a:solidFill>
                <a:srgbClr val="0070C0"/>
              </a:solidFill>
            </a:endParaRPr>
          </a:p>
        </p:txBody>
      </p:sp>
    </p:spTree>
    <p:extLst>
      <p:ext uri="{BB962C8B-B14F-4D97-AF65-F5344CB8AC3E}">
        <p14:creationId xmlns:p14="http://schemas.microsoft.com/office/powerpoint/2010/main" xmlns="" val="1367083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vert="horz" lIns="91440" tIns="45720" rIns="91440" bIns="45720" rtlCol="1" anchor="ctr">
            <a:normAutofit fontScale="90000"/>
          </a:bodyPr>
          <a:lstStyle/>
          <a:p>
            <a:r>
              <a:rPr lang="ar-SA" b="1" dirty="0">
                <a:solidFill>
                  <a:srgbClr val="FF0000"/>
                </a:solidFill>
              </a:rPr>
              <a:t>أولاً- ما هي المهارات التي تعتبر مهارات حياتية؟</a:t>
            </a:r>
            <a:r>
              <a:rPr lang="ar-SA" b="1" u="sng" dirty="0">
                <a:solidFill>
                  <a:srgbClr val="0070C0"/>
                </a:solidFill>
              </a:rPr>
              <a:t/>
            </a:r>
            <a:br>
              <a:rPr lang="ar-SA" b="1" u="sng" dirty="0">
                <a:solidFill>
                  <a:srgbClr val="0070C0"/>
                </a:solidFill>
              </a:rPr>
            </a:br>
            <a:r>
              <a:rPr lang="ar-SA" b="1" u="sng" dirty="0" smtClean="0">
                <a:solidFill>
                  <a:srgbClr val="0070C0"/>
                </a:solidFill>
              </a:rPr>
              <a:t>ب- مهارات </a:t>
            </a:r>
            <a:r>
              <a:rPr lang="ar-SA" b="1" u="sng" dirty="0">
                <a:solidFill>
                  <a:srgbClr val="0070C0"/>
                </a:solidFill>
              </a:rPr>
              <a:t>صنع القرار والتفكير الناقد</a:t>
            </a:r>
            <a:endParaRPr lang="en-US" b="1" u="sng" dirty="0">
              <a:solidFill>
                <a:srgbClr val="0070C0"/>
              </a:solidFill>
            </a:endParaRPr>
          </a:p>
        </p:txBody>
      </p:sp>
      <p:sp>
        <p:nvSpPr>
          <p:cNvPr id="3" name="Content Placeholder 2"/>
          <p:cNvSpPr>
            <a:spLocks noGrp="1"/>
          </p:cNvSpPr>
          <p:nvPr>
            <p:ph idx="1"/>
          </p:nvPr>
        </p:nvSpPr>
        <p:spPr>
          <a:xfrm>
            <a:off x="457200" y="1772816"/>
            <a:ext cx="8229600" cy="4353347"/>
          </a:xfrm>
        </p:spPr>
        <p:txBody>
          <a:bodyPr>
            <a:normAutofit/>
          </a:bodyPr>
          <a:lstStyle/>
          <a:p>
            <a:r>
              <a:rPr lang="ar-SA" sz="3600" b="1" dirty="0">
                <a:solidFill>
                  <a:srgbClr val="00B050"/>
                </a:solidFill>
                <a:latin typeface="Simplified Arabic" pitchFamily="18" charset="-78"/>
                <a:cs typeface="Simplified Arabic" pitchFamily="18" charset="-78"/>
              </a:rPr>
              <a:t>مهارات صنع القرار وحل المشكلات</a:t>
            </a:r>
            <a:endParaRPr lang="en-US" sz="3600" b="1"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جمع المعلومات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تقييم النتائج المستقبلية للإجراءات الحالية على الذات وعلى الآخرين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تحديد الحلول البديلة للمشكلات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التحليل المتعلقة بتأثير القيم والتوجهات الذاتية وتوجهات الآخرين عند وجود الحافز أو المؤثر</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7</a:t>
            </a:fld>
            <a:endParaRPr lang="ar-SA"/>
          </a:p>
        </p:txBody>
      </p:sp>
    </p:spTree>
    <p:extLst>
      <p:ext uri="{BB962C8B-B14F-4D97-AF65-F5344CB8AC3E}">
        <p14:creationId xmlns:p14="http://schemas.microsoft.com/office/powerpoint/2010/main" xmlns="" val="151853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vert="horz" lIns="91440" tIns="45720" rIns="91440" bIns="45720" rtlCol="1" anchor="ctr">
            <a:normAutofit fontScale="90000"/>
          </a:bodyPr>
          <a:lstStyle/>
          <a:p>
            <a:r>
              <a:rPr lang="ar-SA" b="1" dirty="0">
                <a:solidFill>
                  <a:srgbClr val="FF0000"/>
                </a:solidFill>
              </a:rPr>
              <a:t>أولاً- ما هي المهارات التي تعتبر مهارات حياتية؟</a:t>
            </a:r>
            <a:r>
              <a:rPr lang="ar-SA" b="1" u="sng" dirty="0">
                <a:solidFill>
                  <a:srgbClr val="0070C0"/>
                </a:solidFill>
              </a:rPr>
              <a:t/>
            </a:r>
            <a:br>
              <a:rPr lang="ar-SA" b="1" u="sng" dirty="0">
                <a:solidFill>
                  <a:srgbClr val="0070C0"/>
                </a:solidFill>
              </a:rPr>
            </a:br>
            <a:r>
              <a:rPr lang="ar-SA" b="1" u="sng" dirty="0" smtClean="0">
                <a:solidFill>
                  <a:srgbClr val="0070C0"/>
                </a:solidFill>
              </a:rPr>
              <a:t>ب- مهارات </a:t>
            </a:r>
            <a:r>
              <a:rPr lang="ar-SA" b="1" u="sng" dirty="0">
                <a:solidFill>
                  <a:srgbClr val="0070C0"/>
                </a:solidFill>
              </a:rPr>
              <a:t>صنع القرار والتفكير الناقد</a:t>
            </a:r>
            <a:endParaRPr lang="en-US" b="1" u="sng" dirty="0">
              <a:solidFill>
                <a:srgbClr val="0070C0"/>
              </a:solidFill>
            </a:endParaRPr>
          </a:p>
        </p:txBody>
      </p:sp>
      <p:sp>
        <p:nvSpPr>
          <p:cNvPr id="3" name="Content Placeholder 2"/>
          <p:cNvSpPr>
            <a:spLocks noGrp="1"/>
          </p:cNvSpPr>
          <p:nvPr>
            <p:ph idx="1"/>
          </p:nvPr>
        </p:nvSpPr>
        <p:spPr>
          <a:xfrm>
            <a:off x="457200" y="1844824"/>
            <a:ext cx="8229600" cy="4281339"/>
          </a:xfrm>
        </p:spPr>
        <p:txBody>
          <a:bodyPr>
            <a:normAutofit/>
          </a:bodyPr>
          <a:lstStyle/>
          <a:p>
            <a:r>
              <a:rPr lang="ar-SA" b="1" dirty="0">
                <a:solidFill>
                  <a:srgbClr val="00B050"/>
                </a:solidFill>
                <a:latin typeface="Simplified Arabic" pitchFamily="18" charset="-78"/>
                <a:cs typeface="Simplified Arabic" pitchFamily="18" charset="-78"/>
              </a:rPr>
              <a:t>مهارات التفكير الناقد</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تحليل تأثير الأقران ووسائل الإعلام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تحليل التوجهات، والقيم، والأعراف والمعتقدات الاجتماعية والعوامل التي تؤثر فيها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تحديد المعلومات ذات الصلة ومصادر المعلومات</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8</a:t>
            </a:fld>
            <a:endParaRPr lang="ar-SA"/>
          </a:p>
        </p:txBody>
      </p:sp>
    </p:spTree>
    <p:extLst>
      <p:ext uri="{BB962C8B-B14F-4D97-AF65-F5344CB8AC3E}">
        <p14:creationId xmlns:p14="http://schemas.microsoft.com/office/powerpoint/2010/main" xmlns="" val="3189607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vert="horz" lIns="91440" tIns="45720" rIns="91440" bIns="45720" rtlCol="1" anchor="ctr">
            <a:normAutofit fontScale="90000"/>
          </a:bodyPr>
          <a:lstStyle/>
          <a:p>
            <a:r>
              <a:rPr lang="ar-SA" b="1" dirty="0">
                <a:solidFill>
                  <a:srgbClr val="FF0000"/>
                </a:solidFill>
              </a:rPr>
              <a:t>أولاً- ما هي المهارات التي تعتبر مهارات حياتية؟</a:t>
            </a:r>
            <a:r>
              <a:rPr lang="ar-SA" b="1" u="sng" dirty="0">
                <a:solidFill>
                  <a:srgbClr val="0070C0"/>
                </a:solidFill>
              </a:rPr>
              <a:t/>
            </a:r>
            <a:br>
              <a:rPr lang="ar-SA" b="1" u="sng" dirty="0">
                <a:solidFill>
                  <a:srgbClr val="0070C0"/>
                </a:solidFill>
              </a:rPr>
            </a:br>
            <a:r>
              <a:rPr lang="ar-SA" b="1" u="sng" dirty="0" smtClean="0">
                <a:solidFill>
                  <a:srgbClr val="0070C0"/>
                </a:solidFill>
              </a:rPr>
              <a:t>ب- مهارات </a:t>
            </a:r>
            <a:r>
              <a:rPr lang="ar-SA" b="1" u="sng" dirty="0">
                <a:solidFill>
                  <a:srgbClr val="0070C0"/>
                </a:solidFill>
              </a:rPr>
              <a:t>صنع القرار والتفكير الناقد</a:t>
            </a:r>
            <a:endParaRPr lang="en-US" b="1" u="sng" dirty="0">
              <a:solidFill>
                <a:srgbClr val="0070C0"/>
              </a:solidFill>
            </a:endParaRPr>
          </a:p>
        </p:txBody>
      </p:sp>
      <p:sp>
        <p:nvSpPr>
          <p:cNvPr id="3" name="Content Placeholder 2"/>
          <p:cNvSpPr>
            <a:spLocks noGrp="1"/>
          </p:cNvSpPr>
          <p:nvPr>
            <p:ph idx="1"/>
          </p:nvPr>
        </p:nvSpPr>
        <p:spPr>
          <a:xfrm>
            <a:off x="457200" y="1844824"/>
            <a:ext cx="8229600" cy="4281339"/>
          </a:xfrm>
        </p:spPr>
        <p:txBody>
          <a:bodyPr>
            <a:normAutofit/>
          </a:bodyPr>
          <a:lstStyle/>
          <a:p>
            <a:r>
              <a:rPr lang="ar-SA" b="1" dirty="0">
                <a:solidFill>
                  <a:srgbClr val="00B050"/>
                </a:solidFill>
                <a:latin typeface="Simplified Arabic" pitchFamily="18" charset="-78"/>
                <a:cs typeface="Simplified Arabic" pitchFamily="18" charset="-78"/>
              </a:rPr>
              <a:t>مهارات لزيادة المركز الباطني للسيطرة</a:t>
            </a:r>
            <a:endParaRPr lang="en-US" dirty="0">
              <a:solidFill>
                <a:srgbClr val="00B050"/>
              </a:solidFill>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تقدير الذات/بناء الثقة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الوعي الذاتي بما في ذلك معرفة الحقوق، والتأثيرات، والقيم، والتوجهات، ومواطن القوة ومواطن الضعف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تحديد الأهداف </a:t>
            </a:r>
            <a:endParaRPr lang="en-US" dirty="0">
              <a:latin typeface="Simplified Arabic" pitchFamily="18" charset="-78"/>
              <a:cs typeface="Simplified Arabic" pitchFamily="18" charset="-78"/>
            </a:endParaRPr>
          </a:p>
          <a:p>
            <a:pPr lvl="0"/>
            <a:r>
              <a:rPr lang="ar-SA" dirty="0">
                <a:latin typeface="Simplified Arabic" pitchFamily="18" charset="-78"/>
                <a:cs typeface="Simplified Arabic" pitchFamily="18" charset="-78"/>
              </a:rPr>
              <a:t>مهارات تقييم الذات / التقييم التقديري للذات ومراقبة الذات</a:t>
            </a:r>
            <a:endParaRPr lang="en-US" dirty="0">
              <a:latin typeface="Simplified Arabic" pitchFamily="18" charset="-78"/>
              <a:cs typeface="Simplified Arabic" pitchFamily="18" charset="-78"/>
            </a:endParaRPr>
          </a:p>
        </p:txBody>
      </p:sp>
      <p:sp>
        <p:nvSpPr>
          <p:cNvPr id="4" name="Date Placeholder 3"/>
          <p:cNvSpPr>
            <a:spLocks noGrp="1"/>
          </p:cNvSpPr>
          <p:nvPr>
            <p:ph type="dt" sz="half" idx="10"/>
          </p:nvPr>
        </p:nvSpPr>
        <p:spPr/>
        <p:txBody>
          <a:bodyPr/>
          <a:lstStyle/>
          <a:p>
            <a:fld id="{780A85F6-0EF8-4602-A175-047DFB9B90D7}" type="datetime1">
              <a:rPr lang="en-US" smtClean="0"/>
              <a:pPr/>
              <a:t>9/22/2013</a:t>
            </a:fld>
            <a:endParaRPr lang="ar-SA"/>
          </a:p>
        </p:txBody>
      </p:sp>
      <p:sp>
        <p:nvSpPr>
          <p:cNvPr id="5" name="Footer Placeholder 4"/>
          <p:cNvSpPr>
            <a:spLocks noGrp="1"/>
          </p:cNvSpPr>
          <p:nvPr>
            <p:ph type="ftr" sz="quarter" idx="11"/>
          </p:nvPr>
        </p:nvSpPr>
        <p:spPr/>
        <p:txBody>
          <a:bodyPr/>
          <a:lstStyle/>
          <a:p>
            <a:r>
              <a:rPr lang="ar-SA" smtClean="0"/>
              <a:t>إعداد د.محمد سعيد الحلبي</a:t>
            </a:r>
            <a:endParaRPr lang="ar-SA"/>
          </a:p>
        </p:txBody>
      </p:sp>
      <p:sp>
        <p:nvSpPr>
          <p:cNvPr id="6" name="Slide Number Placeholder 5"/>
          <p:cNvSpPr>
            <a:spLocks noGrp="1"/>
          </p:cNvSpPr>
          <p:nvPr>
            <p:ph type="sldNum" sz="quarter" idx="12"/>
          </p:nvPr>
        </p:nvSpPr>
        <p:spPr/>
        <p:txBody>
          <a:bodyPr/>
          <a:lstStyle/>
          <a:p>
            <a:fld id="{C6761105-B34E-4F3D-8523-92A62F90DEF9}" type="slidenum">
              <a:rPr lang="ar-SA" smtClean="0"/>
              <a:pPr/>
              <a:t>9</a:t>
            </a:fld>
            <a:endParaRPr lang="ar-SA"/>
          </a:p>
        </p:txBody>
      </p:sp>
    </p:spTree>
    <p:extLst>
      <p:ext uri="{BB962C8B-B14F-4D97-AF65-F5344CB8AC3E}">
        <p14:creationId xmlns:p14="http://schemas.microsoft.com/office/powerpoint/2010/main" xmlns="" val="38324112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2981</Words>
  <Application>Microsoft Office PowerPoint</Application>
  <PresentationFormat>عرض على الشاشة (3:4)‏</PresentationFormat>
  <Paragraphs>340</Paragraphs>
  <Slides>40</Slides>
  <Notes>0</Notes>
  <HiddenSlides>0</HiddenSlides>
  <MMClips>0</MMClips>
  <ScaleCrop>false</ScaleCrop>
  <HeadingPairs>
    <vt:vector size="4" baseType="variant">
      <vt:variant>
        <vt:lpstr>سمة</vt:lpstr>
      </vt:variant>
      <vt:variant>
        <vt:i4>1</vt:i4>
      </vt:variant>
      <vt:variant>
        <vt:lpstr>عناوين الشرائح</vt:lpstr>
      </vt:variant>
      <vt:variant>
        <vt:i4>40</vt:i4>
      </vt:variant>
    </vt:vector>
  </HeadingPairs>
  <TitlesOfParts>
    <vt:vector size="41" baseType="lpstr">
      <vt:lpstr>Office Theme</vt:lpstr>
      <vt:lpstr>تنمية المهارات والقيم الحياتية  في إطار توكيد الذات وأسس النجاح </vt:lpstr>
      <vt:lpstr>أولاً- ما هي المهارات التي تعتبر مهارات حياتية؟</vt:lpstr>
      <vt:lpstr>أولاً- ما هي المهارات التي تعتبر مهارات حياتية؟ مهارات التواصل والعلاقات بين الأشخاص</vt:lpstr>
      <vt:lpstr>أولاً- ما هي المهارات التي تعتبر مهارات حياتية؟ مهارات التواصل والعلاقات بين الأشخاص</vt:lpstr>
      <vt:lpstr>أولاً- ما هي المهارات التي تعتبر مهارات حياتية؟ أ- مهارات التواصل والعلاقات بين الأشخاص</vt:lpstr>
      <vt:lpstr>أولاً- ما هي المهارات التي تعتبر مهارات حياتية؟ أ- مهارات التواصل والعلاقات بين الأشخاص</vt:lpstr>
      <vt:lpstr>أولاً- ما هي المهارات التي تعتبر مهارات حياتية؟ ب- مهارات صنع القرار والتفكير الناقد</vt:lpstr>
      <vt:lpstr>أولاً- ما هي المهارات التي تعتبر مهارات حياتية؟ ب- مهارات صنع القرار والتفكير الناقد</vt:lpstr>
      <vt:lpstr>أولاً- ما هي المهارات التي تعتبر مهارات حياتية؟ ب- مهارات صنع القرار والتفكير الناقد</vt:lpstr>
      <vt:lpstr>أولاً- ما هي المهارات التي تعتبر مهارات حياتية؟ ج- مهارات التعامل وإدارة الذات</vt:lpstr>
      <vt:lpstr>ثانياً- القيم الحياتية أم المهارات الحياتية؟</vt:lpstr>
      <vt:lpstr>ثانياً- القيم الحياتية أم المهارات الحياتية؟</vt:lpstr>
      <vt:lpstr>ثانياً- القيم الحياتية أم المهارات الحياتية؟</vt:lpstr>
      <vt:lpstr>ثانياً- القيم الحياتية أم المهارات الحياتية؟</vt:lpstr>
      <vt:lpstr>ثالثاً- توكيد الذات واسس النجاح</vt:lpstr>
      <vt:lpstr>ثالثاً- توكيد الذات واسس النجاح ا- تعريف مفهوم توكيد الذات</vt:lpstr>
      <vt:lpstr>ثالثاً- توكيد الذات واسس النجاح 2- خصائص الشخص المؤكد لذاته</vt:lpstr>
      <vt:lpstr>ثالثاً- توكيد الذات واسس النجاح 3-فوائد السلوك التوكيدي</vt:lpstr>
      <vt:lpstr>ثالثاً- توكيد الذات واسس النجاح 4-أهمية تأكيد الذات</vt:lpstr>
      <vt:lpstr>ثالثاً- توكيد الذات واسس النجاح 5-أهمية تأكيد الذات</vt:lpstr>
      <vt:lpstr>ثالثاً- توكيد الذات واسس النجاح 6-خصائص السلوك التوكيدي السليم</vt:lpstr>
      <vt:lpstr>ثالثاً- توكيد الذات واسس النجاح 7- أعراض وعلامات ضعف توكيد الذات</vt:lpstr>
      <vt:lpstr>ثالثاً- توكيد الذات واسس النجاح 8-عواقب ضعف توكيد الذات</vt:lpstr>
      <vt:lpstr>ثالثاً- توكيد الذات واسس النجاح 9- عوامل تؤدي لتحطيم تقدير الذات</vt:lpstr>
      <vt:lpstr>ثالثاً- توكيد الذات واسس النجاح 9- عوامل تؤدي لتحطيم تقدير الذات</vt:lpstr>
      <vt:lpstr>ثالثاً- توكيد الذات واسس النجاح 10-علامات ضعف الذات</vt:lpstr>
      <vt:lpstr>ثالثاً- توكيد الذات واسس النجاح 11-مفاهيم  خاطئة حول ضعف توكيد الذات</vt:lpstr>
      <vt:lpstr>ثالثاً- توكيد الذات واسس النجاح 12-من مظاهر ضعف الذات</vt:lpstr>
      <vt:lpstr>ثالثاً- توكيد الذات واسس النجاح 12- من مظاهر ضعف الذات</vt:lpstr>
      <vt:lpstr>ثالثاً- توكيد الذات واسس النجاح 13- التدريب على السلوك التوكيدي ( بإشراف المختصين النفسيين)</vt:lpstr>
      <vt:lpstr>ثالثاً- توكيد الذات واسس النجاح 13- التدريب على السلوك التوكيدي ( بإشراف المختصين النفسيين)</vt:lpstr>
      <vt:lpstr>ثالثاً- توكيد الذات واسس النجاح 14- كيف تؤكد ذاتك ؟ ( مهارات تأكيد الذات( </vt:lpstr>
      <vt:lpstr>ثالثاً- توكيد الذات واسس النجاح 14- كيف تؤكد ذاتك ؟ ( مهارات تأكيد الذات( </vt:lpstr>
      <vt:lpstr>ثالثاً- توكيد الذات واسس النجاح 15- خطوات تقوية الثقة بالنفس</vt:lpstr>
      <vt:lpstr>ثالثاً- توكيد الذات واسس النجاح 15 - خطوات تقوية الثقة بالنفس</vt:lpstr>
      <vt:lpstr>ثالثاً- توكيد الذات واسس النجاح 16- الجوانب السبعة للتنمية الذاتية</vt:lpstr>
      <vt:lpstr>ثالثاً- توكيد الذات واسس النجاح 17- نصائح لرفع الحالية المعنوية لدى الموظفين</vt:lpstr>
      <vt:lpstr>ثالثاً- توكيد الذات واسس النجاح 18- أنواع الشخصية</vt:lpstr>
      <vt:lpstr>ثالثاً- توكيد الذات واسس النجاح 18- أنواع الشخصية</vt:lpstr>
      <vt:lpstr>ثالثاً- توكيد الذات واسس النجاح 18- أنواع الشخصية</vt:lpstr>
    </vt:vector>
  </TitlesOfParts>
  <Company>فراس الصعيو</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مراحل وخطوات دراسة جدوى المشاريع الاستثمارية</dc:title>
  <dc:creator>sundos</dc:creator>
  <cp:lastModifiedBy>said</cp:lastModifiedBy>
  <cp:revision>24</cp:revision>
  <dcterms:created xsi:type="dcterms:W3CDTF">2012-09-16T08:16:18Z</dcterms:created>
  <dcterms:modified xsi:type="dcterms:W3CDTF">2013-09-22T10:46:22Z</dcterms:modified>
</cp:coreProperties>
</file>